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99"/>
    <a:srgbClr val="CCFFCC"/>
    <a:srgbClr val="FFFFCC"/>
    <a:srgbClr val="FFFF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15" autoAdjust="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Zaoblený obdélník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Zaoblený obdélník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Nadpis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0" name="Podnadpis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19" name="Zástupný symbol pro datum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33782C7-F48C-4A06-90E6-E82280F0406E}" type="datetimeFigureOut">
              <a:rPr lang="cs-CZ" smtClean="0"/>
              <a:pPr/>
              <a:t>18.8.2013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11" name="Zástupný symbol pro číslo snímku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B7CEA37-A765-47AC-A61B-C1B0836BD39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33782C7-F48C-4A06-90E6-E82280F0406E}" type="datetimeFigureOut">
              <a:rPr lang="cs-CZ" smtClean="0"/>
              <a:pPr/>
              <a:t>18.8.2013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B7CEA37-A765-47AC-A61B-C1B0836BD39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33782C7-F48C-4A06-90E6-E82280F0406E}" type="datetimeFigureOut">
              <a:rPr lang="cs-CZ" smtClean="0"/>
              <a:pPr/>
              <a:t>18.8.2013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B7CEA37-A765-47AC-A61B-C1B0836BD39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33782C7-F48C-4A06-90E6-E82280F0406E}" type="datetimeFigureOut">
              <a:rPr lang="cs-CZ" smtClean="0"/>
              <a:pPr/>
              <a:t>18.8.2013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B7CEA37-A765-47AC-A61B-C1B0836BD39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Zaoblený obdélník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Zaoblený obdélník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33782C7-F48C-4A06-90E6-E82280F0406E}" type="datetimeFigureOut">
              <a:rPr lang="cs-CZ" smtClean="0"/>
              <a:pPr/>
              <a:t>18.8.2013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B7CEA37-A765-47AC-A61B-C1B0836BD39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33782C7-F48C-4A06-90E6-E82280F0406E}" type="datetimeFigureOut">
              <a:rPr lang="cs-CZ" smtClean="0"/>
              <a:pPr/>
              <a:t>18.8.2013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B7CEA37-A765-47AC-A61B-C1B0836BD39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33782C7-F48C-4A06-90E6-E82280F0406E}" type="datetimeFigureOut">
              <a:rPr lang="cs-CZ" smtClean="0"/>
              <a:pPr/>
              <a:t>18.8.2013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B7CEA37-A765-47AC-A61B-C1B0836BD39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33782C7-F48C-4A06-90E6-E82280F0406E}" type="datetimeFigureOut">
              <a:rPr lang="cs-CZ" smtClean="0"/>
              <a:pPr/>
              <a:t>18.8.2013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B7CEA37-A765-47AC-A61B-C1B0836BD39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aoblený obdélník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33782C7-F48C-4A06-90E6-E82280F0406E}" type="datetimeFigureOut">
              <a:rPr lang="cs-CZ" smtClean="0"/>
              <a:pPr/>
              <a:t>18.8.2013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B7CEA37-A765-47AC-A61B-C1B0836BD39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33782C7-F48C-4A06-90E6-E82280F0406E}" type="datetimeFigureOut">
              <a:rPr lang="cs-CZ" smtClean="0"/>
              <a:pPr/>
              <a:t>18.8.2013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B7CEA37-A765-47AC-A61B-C1B0836BD39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Zaoblený obdélník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Obdélník s jedním zakulaceným rohem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33782C7-F48C-4A06-90E6-E82280F0406E}" type="datetimeFigureOut">
              <a:rPr lang="cs-CZ" smtClean="0"/>
              <a:pPr/>
              <a:t>18.8.2013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B7CEA37-A765-47AC-A61B-C1B0836BD39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 smtClean="0"/>
              <a:t>Klepnutím na ikonu přidáte obrázek.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aoblený obdélník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Zaoblený obdélník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Zástupný symbol pro nadpis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25" name="Zástupný symbol pro datum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D33782C7-F48C-4A06-90E6-E82280F0406E}" type="datetimeFigureOut">
              <a:rPr lang="cs-CZ" smtClean="0"/>
              <a:pPr/>
              <a:t>18.8.2013</a:t>
            </a:fld>
            <a:endParaRPr lang="cs-CZ"/>
          </a:p>
        </p:txBody>
      </p:sp>
      <p:sp>
        <p:nvSpPr>
          <p:cNvPr id="18" name="Zástupný symbol pro zápatí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CB7CEA37-A765-47AC-A61B-C1B0836BD396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97" r:id="rId1"/>
    <p:sldLayoutId id="2147483998" r:id="rId2"/>
    <p:sldLayoutId id="2147483999" r:id="rId3"/>
    <p:sldLayoutId id="2147484000" r:id="rId4"/>
    <p:sldLayoutId id="2147484001" r:id="rId5"/>
    <p:sldLayoutId id="2147484002" r:id="rId6"/>
    <p:sldLayoutId id="2147484003" r:id="rId7"/>
    <p:sldLayoutId id="2147484004" r:id="rId8"/>
    <p:sldLayoutId id="2147484005" r:id="rId9"/>
    <p:sldLayoutId id="2147484006" r:id="rId10"/>
    <p:sldLayoutId id="2147484007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13" Type="http://schemas.openxmlformats.org/officeDocument/2006/relationships/image" Target="../media/image12.png"/><Relationship Id="rId18" Type="http://schemas.openxmlformats.org/officeDocument/2006/relationships/image" Target="../media/image7.png"/><Relationship Id="rId3" Type="http://schemas.openxmlformats.org/officeDocument/2006/relationships/image" Target="../media/image22.png"/><Relationship Id="rId21" Type="http://schemas.openxmlformats.org/officeDocument/2006/relationships/image" Target="../media/image4.png"/><Relationship Id="rId7" Type="http://schemas.openxmlformats.org/officeDocument/2006/relationships/image" Target="../media/image18.png"/><Relationship Id="rId12" Type="http://schemas.openxmlformats.org/officeDocument/2006/relationships/image" Target="../media/image13.png"/><Relationship Id="rId17" Type="http://schemas.openxmlformats.org/officeDocument/2006/relationships/image" Target="../media/image8.png"/><Relationship Id="rId2" Type="http://schemas.openxmlformats.org/officeDocument/2006/relationships/image" Target="../media/image23.png"/><Relationship Id="rId16" Type="http://schemas.openxmlformats.org/officeDocument/2006/relationships/image" Target="../media/image9.png"/><Relationship Id="rId20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9.png"/><Relationship Id="rId11" Type="http://schemas.openxmlformats.org/officeDocument/2006/relationships/image" Target="../media/image14.png"/><Relationship Id="rId5" Type="http://schemas.openxmlformats.org/officeDocument/2006/relationships/image" Target="../media/image20.png"/><Relationship Id="rId15" Type="http://schemas.openxmlformats.org/officeDocument/2006/relationships/image" Target="../media/image10.png"/><Relationship Id="rId10" Type="http://schemas.openxmlformats.org/officeDocument/2006/relationships/image" Target="../media/image15.png"/><Relationship Id="rId19" Type="http://schemas.openxmlformats.org/officeDocument/2006/relationships/image" Target="../media/image6.png"/><Relationship Id="rId4" Type="http://schemas.openxmlformats.org/officeDocument/2006/relationships/image" Target="../media/image21.png"/><Relationship Id="rId9" Type="http://schemas.openxmlformats.org/officeDocument/2006/relationships/image" Target="../media/image16.png"/><Relationship Id="rId14" Type="http://schemas.openxmlformats.org/officeDocument/2006/relationships/image" Target="../media/image11.png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13" Type="http://schemas.openxmlformats.org/officeDocument/2006/relationships/image" Target="../media/image12.png"/><Relationship Id="rId18" Type="http://schemas.openxmlformats.org/officeDocument/2006/relationships/image" Target="../media/image7.png"/><Relationship Id="rId3" Type="http://schemas.openxmlformats.org/officeDocument/2006/relationships/image" Target="../media/image22.png"/><Relationship Id="rId21" Type="http://schemas.openxmlformats.org/officeDocument/2006/relationships/image" Target="../media/image4.png"/><Relationship Id="rId7" Type="http://schemas.openxmlformats.org/officeDocument/2006/relationships/image" Target="../media/image18.png"/><Relationship Id="rId12" Type="http://schemas.openxmlformats.org/officeDocument/2006/relationships/image" Target="../media/image13.png"/><Relationship Id="rId17" Type="http://schemas.openxmlformats.org/officeDocument/2006/relationships/image" Target="../media/image8.png"/><Relationship Id="rId2" Type="http://schemas.openxmlformats.org/officeDocument/2006/relationships/image" Target="../media/image23.png"/><Relationship Id="rId16" Type="http://schemas.openxmlformats.org/officeDocument/2006/relationships/image" Target="../media/image9.png"/><Relationship Id="rId20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9.png"/><Relationship Id="rId11" Type="http://schemas.openxmlformats.org/officeDocument/2006/relationships/image" Target="../media/image14.png"/><Relationship Id="rId5" Type="http://schemas.openxmlformats.org/officeDocument/2006/relationships/image" Target="../media/image20.png"/><Relationship Id="rId15" Type="http://schemas.openxmlformats.org/officeDocument/2006/relationships/image" Target="../media/image10.png"/><Relationship Id="rId10" Type="http://schemas.openxmlformats.org/officeDocument/2006/relationships/image" Target="../media/image15.png"/><Relationship Id="rId19" Type="http://schemas.openxmlformats.org/officeDocument/2006/relationships/image" Target="../media/image6.png"/><Relationship Id="rId4" Type="http://schemas.openxmlformats.org/officeDocument/2006/relationships/image" Target="../media/image21.png"/><Relationship Id="rId9" Type="http://schemas.openxmlformats.org/officeDocument/2006/relationships/image" Target="../media/image16.png"/><Relationship Id="rId14" Type="http://schemas.openxmlformats.org/officeDocument/2006/relationships/image" Target="../media/image11.png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hyperlink" Target="http://www.pdclipart.org/displayimage.php?album=43&amp;pos=55" TargetMode="External"/><Relationship Id="rId13" Type="http://schemas.openxmlformats.org/officeDocument/2006/relationships/hyperlink" Target="http://www.clker.com/clipart-4043.html" TargetMode="External"/><Relationship Id="rId3" Type="http://schemas.openxmlformats.org/officeDocument/2006/relationships/hyperlink" Target="http://www.clker.com/clipart-12573.html" TargetMode="External"/><Relationship Id="rId7" Type="http://schemas.openxmlformats.org/officeDocument/2006/relationships/hyperlink" Target="http://www.clker.com/clipart-4071.html" TargetMode="External"/><Relationship Id="rId12" Type="http://schemas.openxmlformats.org/officeDocument/2006/relationships/hyperlink" Target="http://www.clker.com/clipart-13300.html" TargetMode="External"/><Relationship Id="rId2" Type="http://schemas.openxmlformats.org/officeDocument/2006/relationships/hyperlink" Target="http://www.clker.com/clipart-3982.html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clker.com/clipart-special-flakes.html" TargetMode="External"/><Relationship Id="rId11" Type="http://schemas.openxmlformats.org/officeDocument/2006/relationships/hyperlink" Target="http://www.clker.com/clipart-12567.html" TargetMode="External"/><Relationship Id="rId5" Type="http://schemas.openxmlformats.org/officeDocument/2006/relationships/hyperlink" Target="http://www.clker.com/clipart-14324.html" TargetMode="External"/><Relationship Id="rId15" Type="http://schemas.openxmlformats.org/officeDocument/2006/relationships/hyperlink" Target="http://www.clker.com/clipart-4045.html" TargetMode="External"/><Relationship Id="rId10" Type="http://schemas.openxmlformats.org/officeDocument/2006/relationships/hyperlink" Target="http://www.clker.com/clipart-mug-6.html" TargetMode="External"/><Relationship Id="rId4" Type="http://schemas.openxmlformats.org/officeDocument/2006/relationships/hyperlink" Target="http://www.clker.com/clipart-9673.html" TargetMode="External"/><Relationship Id="rId9" Type="http://schemas.openxmlformats.org/officeDocument/2006/relationships/hyperlink" Target="http://www.clker.com/clipart-148659.html" TargetMode="External"/><Relationship Id="rId14" Type="http://schemas.openxmlformats.org/officeDocument/2006/relationships/hyperlink" Target="http://www.clker.com/clipart-box-of-milk.html" TargetMode="Externa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lker.com/clipart-sugar-on-spoon-doctored.html" TargetMode="External"/><Relationship Id="rId2" Type="http://schemas.openxmlformats.org/officeDocument/2006/relationships/hyperlink" Target="http://www.clker.com/clipart-25988.html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clker.com/clipart-3915.html" TargetMode="External"/><Relationship Id="rId5" Type="http://schemas.openxmlformats.org/officeDocument/2006/relationships/hyperlink" Target="http://www.clker.com/clipart-10358.html" TargetMode="External"/><Relationship Id="rId4" Type="http://schemas.openxmlformats.org/officeDocument/2006/relationships/hyperlink" Target="http://www.clker.com/clipart-3942.html" TargetMode="Externa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755576" y="4293096"/>
            <a:ext cx="4896544" cy="1569660"/>
          </a:xfrm>
          <a:prstGeom prst="rect">
            <a:avLst/>
          </a:prstGeom>
          <a:gradFill>
            <a:gsLst>
              <a:gs pos="0">
                <a:srgbClr val="FFF200"/>
              </a:gs>
              <a:gs pos="45000">
                <a:srgbClr val="FF7A00"/>
              </a:gs>
              <a:gs pos="70000">
                <a:srgbClr val="FF0300"/>
              </a:gs>
              <a:gs pos="100000">
                <a:srgbClr val="4D0808"/>
              </a:gs>
            </a:gsLst>
            <a:lin ang="16200000" scaled="0"/>
          </a:gradFill>
          <a:ln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cs-CZ" sz="9600" b="1" cap="none" spc="50" dirty="0" smtClean="0">
                <a:ln w="11430"/>
                <a:solidFill>
                  <a:srgbClr val="00B05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itchFamily="34" charset="0"/>
              </a:rPr>
              <a:t>MEALS</a:t>
            </a:r>
            <a:endParaRPr lang="cs-CZ" sz="9600" b="1" cap="none" spc="50" dirty="0">
              <a:ln w="11430"/>
              <a:solidFill>
                <a:srgbClr val="00B05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rial Black" pitchFamily="34" charset="0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7020272" y="404664"/>
            <a:ext cx="1721946" cy="276999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cs-CZ" sz="1200" dirty="0" smtClean="0">
                <a:latin typeface="Arial" pitchFamily="34" charset="0"/>
                <a:cs typeface="Arial" pitchFamily="34" charset="0"/>
              </a:rPr>
              <a:t>VY_32_INOVACE_26</a:t>
            </a:r>
            <a:endParaRPr lang="cs-CZ" sz="12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6" name="Přímá spojovací čára 5"/>
          <p:cNvCxnSpPr/>
          <p:nvPr/>
        </p:nvCxnSpPr>
        <p:spPr>
          <a:xfrm>
            <a:off x="2123728" y="1844824"/>
            <a:ext cx="5544616" cy="0"/>
          </a:xfrm>
          <a:prstGeom prst="line">
            <a:avLst/>
          </a:prstGeom>
          <a:ln w="539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Přímá spojovací čára 7"/>
          <p:cNvCxnSpPr/>
          <p:nvPr/>
        </p:nvCxnSpPr>
        <p:spPr>
          <a:xfrm>
            <a:off x="2915816" y="2348880"/>
            <a:ext cx="5040560" cy="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ovací čára 12"/>
          <p:cNvCxnSpPr/>
          <p:nvPr/>
        </p:nvCxnSpPr>
        <p:spPr>
          <a:xfrm>
            <a:off x="6732240" y="1268760"/>
            <a:ext cx="0" cy="4176464"/>
          </a:xfrm>
          <a:prstGeom prst="line">
            <a:avLst/>
          </a:prstGeom>
          <a:ln w="539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Přímá spojovací čára 13"/>
          <p:cNvCxnSpPr/>
          <p:nvPr/>
        </p:nvCxnSpPr>
        <p:spPr>
          <a:xfrm rot="16200000">
            <a:off x="5076056" y="3645024"/>
            <a:ext cx="4320480" cy="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Obrázek 8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404664"/>
            <a:ext cx="3948651" cy="962108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395536" y="5517232"/>
            <a:ext cx="82809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600" b="1" dirty="0" smtClean="0"/>
              <a:t>HONEY</a:t>
            </a:r>
            <a:endParaRPr lang="cs-CZ" sz="3600" b="1" dirty="0"/>
          </a:p>
        </p:txBody>
      </p:sp>
      <p:sp>
        <p:nvSpPr>
          <p:cNvPr id="4" name="Obdélník 3"/>
          <p:cNvSpPr/>
          <p:nvPr/>
        </p:nvSpPr>
        <p:spPr>
          <a:xfrm>
            <a:off x="6948264" y="476672"/>
            <a:ext cx="1665649" cy="276999"/>
          </a:xfrm>
          <a:prstGeom prst="rect">
            <a:avLst/>
          </a:prstGeom>
          <a:ln w="3175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cs-CZ" sz="1200" dirty="0" smtClean="0">
                <a:latin typeface="Arial" pitchFamily="34" charset="0"/>
                <a:cs typeface="Arial" pitchFamily="34" charset="0"/>
              </a:rPr>
              <a:t>VY_32_INOVACE_26</a:t>
            </a:r>
            <a:endParaRPr lang="cs-CZ" sz="1200" dirty="0"/>
          </a:p>
        </p:txBody>
      </p:sp>
      <p:pic>
        <p:nvPicPr>
          <p:cNvPr id="6" name="Obrázek 5" descr="hone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491880" y="908720"/>
            <a:ext cx="2255209" cy="3960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395536" y="5517232"/>
            <a:ext cx="82809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600" b="1" dirty="0" smtClean="0"/>
              <a:t>HOT CHOCOLATE</a:t>
            </a:r>
            <a:endParaRPr lang="cs-CZ" sz="3600" b="1" dirty="0"/>
          </a:p>
        </p:txBody>
      </p:sp>
      <p:sp>
        <p:nvSpPr>
          <p:cNvPr id="4" name="Obdélník 3"/>
          <p:cNvSpPr/>
          <p:nvPr/>
        </p:nvSpPr>
        <p:spPr>
          <a:xfrm>
            <a:off x="6948264" y="476672"/>
            <a:ext cx="1665649" cy="276999"/>
          </a:xfrm>
          <a:prstGeom prst="rect">
            <a:avLst/>
          </a:prstGeom>
          <a:ln w="3175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cs-CZ" sz="1200" dirty="0" smtClean="0">
                <a:latin typeface="Arial" pitchFamily="34" charset="0"/>
                <a:cs typeface="Arial" pitchFamily="34" charset="0"/>
              </a:rPr>
              <a:t>VY_32_INOVACE_26</a:t>
            </a:r>
            <a:endParaRPr lang="cs-CZ" sz="1200" dirty="0"/>
          </a:p>
        </p:txBody>
      </p:sp>
      <p:pic>
        <p:nvPicPr>
          <p:cNvPr id="6" name="Obrázek 5" descr="hot chocolate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843808" y="620688"/>
            <a:ext cx="3348728" cy="4752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395536" y="5517232"/>
            <a:ext cx="82809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600" b="1" dirty="0" smtClean="0"/>
              <a:t>CHEESE</a:t>
            </a:r>
            <a:endParaRPr lang="cs-CZ" sz="3600" b="1" dirty="0"/>
          </a:p>
        </p:txBody>
      </p:sp>
      <p:sp>
        <p:nvSpPr>
          <p:cNvPr id="4" name="Obdélník 3"/>
          <p:cNvSpPr/>
          <p:nvPr/>
        </p:nvSpPr>
        <p:spPr>
          <a:xfrm>
            <a:off x="6948264" y="476672"/>
            <a:ext cx="1665649" cy="276999"/>
          </a:xfrm>
          <a:prstGeom prst="rect">
            <a:avLst/>
          </a:prstGeom>
          <a:ln w="3175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cs-CZ" sz="1200" dirty="0" smtClean="0">
                <a:latin typeface="Arial" pitchFamily="34" charset="0"/>
                <a:cs typeface="Arial" pitchFamily="34" charset="0"/>
              </a:rPr>
              <a:t>VY_32_INOVACE_26</a:t>
            </a:r>
            <a:endParaRPr lang="cs-CZ" sz="1200" dirty="0"/>
          </a:p>
        </p:txBody>
      </p:sp>
      <p:pic>
        <p:nvPicPr>
          <p:cNvPr id="6" name="Obrázek 5" descr="cheese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691680" y="1340768"/>
            <a:ext cx="5567013" cy="3600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395536" y="5517232"/>
            <a:ext cx="82809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600" b="1" dirty="0" smtClean="0"/>
              <a:t>JAM</a:t>
            </a:r>
            <a:endParaRPr lang="cs-CZ" sz="3600" b="1" dirty="0"/>
          </a:p>
        </p:txBody>
      </p:sp>
      <p:sp>
        <p:nvSpPr>
          <p:cNvPr id="4" name="Obdélník 3"/>
          <p:cNvSpPr/>
          <p:nvPr/>
        </p:nvSpPr>
        <p:spPr>
          <a:xfrm>
            <a:off x="6948264" y="476672"/>
            <a:ext cx="1665649" cy="276999"/>
          </a:xfrm>
          <a:prstGeom prst="rect">
            <a:avLst/>
          </a:prstGeom>
          <a:ln w="3175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cs-CZ" sz="1200" dirty="0" smtClean="0">
                <a:latin typeface="Arial" pitchFamily="34" charset="0"/>
                <a:cs typeface="Arial" pitchFamily="34" charset="0"/>
              </a:rPr>
              <a:t>VY_32_INOVACE_26</a:t>
            </a:r>
            <a:endParaRPr lang="cs-CZ" sz="1200" dirty="0"/>
          </a:p>
        </p:txBody>
      </p:sp>
      <p:pic>
        <p:nvPicPr>
          <p:cNvPr id="6" name="Obrázek 5" descr="jam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907704" y="1340768"/>
            <a:ext cx="4576281" cy="3600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395536" y="5517232"/>
            <a:ext cx="82809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600" b="1" dirty="0" smtClean="0"/>
              <a:t>LEMON</a:t>
            </a:r>
            <a:endParaRPr lang="cs-CZ" sz="3600" b="1" dirty="0"/>
          </a:p>
        </p:txBody>
      </p:sp>
      <p:sp>
        <p:nvSpPr>
          <p:cNvPr id="4" name="Obdélník 3"/>
          <p:cNvSpPr/>
          <p:nvPr/>
        </p:nvSpPr>
        <p:spPr>
          <a:xfrm>
            <a:off x="6948264" y="476672"/>
            <a:ext cx="1665649" cy="276999"/>
          </a:xfrm>
          <a:prstGeom prst="rect">
            <a:avLst/>
          </a:prstGeom>
          <a:ln w="3175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cs-CZ" sz="1200" dirty="0" smtClean="0">
                <a:latin typeface="Arial" pitchFamily="34" charset="0"/>
                <a:cs typeface="Arial" pitchFamily="34" charset="0"/>
              </a:rPr>
              <a:t>VY_32_INOVACE_26</a:t>
            </a:r>
            <a:endParaRPr lang="cs-CZ" sz="1200" dirty="0"/>
          </a:p>
        </p:txBody>
      </p:sp>
      <p:pic>
        <p:nvPicPr>
          <p:cNvPr id="6" name="Obrázek 5" descr="lemo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63688" y="1340768"/>
            <a:ext cx="4540418" cy="370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395536" y="5517232"/>
            <a:ext cx="82809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600" b="1" dirty="0" smtClean="0"/>
              <a:t>MILK</a:t>
            </a:r>
            <a:endParaRPr lang="cs-CZ" sz="3600" b="1" dirty="0"/>
          </a:p>
        </p:txBody>
      </p:sp>
      <p:sp>
        <p:nvSpPr>
          <p:cNvPr id="4" name="Obdélník 3"/>
          <p:cNvSpPr/>
          <p:nvPr/>
        </p:nvSpPr>
        <p:spPr>
          <a:xfrm>
            <a:off x="6948264" y="476672"/>
            <a:ext cx="1665649" cy="276999"/>
          </a:xfrm>
          <a:prstGeom prst="rect">
            <a:avLst/>
          </a:prstGeom>
          <a:ln w="3175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cs-CZ" sz="1200" dirty="0" smtClean="0">
                <a:latin typeface="Arial" pitchFamily="34" charset="0"/>
                <a:cs typeface="Arial" pitchFamily="34" charset="0"/>
              </a:rPr>
              <a:t>VY_32_INOVACE_26</a:t>
            </a:r>
            <a:endParaRPr lang="cs-CZ" sz="1200" dirty="0"/>
          </a:p>
        </p:txBody>
      </p:sp>
      <p:pic>
        <p:nvPicPr>
          <p:cNvPr id="6" name="Obrázek 5" descr="milk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635896" y="692696"/>
            <a:ext cx="2301211" cy="4284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395536" y="5517232"/>
            <a:ext cx="82809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600" b="1" dirty="0" smtClean="0"/>
              <a:t>ORANGE</a:t>
            </a:r>
            <a:endParaRPr lang="cs-CZ" sz="3600" b="1" dirty="0"/>
          </a:p>
        </p:txBody>
      </p:sp>
      <p:sp>
        <p:nvSpPr>
          <p:cNvPr id="4" name="Obdélník 3"/>
          <p:cNvSpPr/>
          <p:nvPr/>
        </p:nvSpPr>
        <p:spPr>
          <a:xfrm>
            <a:off x="6948264" y="476672"/>
            <a:ext cx="1665649" cy="276999"/>
          </a:xfrm>
          <a:prstGeom prst="rect">
            <a:avLst/>
          </a:prstGeom>
          <a:ln w="3175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cs-CZ" sz="1200" dirty="0" smtClean="0">
                <a:latin typeface="Arial" pitchFamily="34" charset="0"/>
                <a:cs typeface="Arial" pitchFamily="34" charset="0"/>
              </a:rPr>
              <a:t>VY_32_INOVACE_26</a:t>
            </a:r>
            <a:endParaRPr lang="cs-CZ" sz="1200" dirty="0"/>
          </a:p>
        </p:txBody>
      </p:sp>
      <p:pic>
        <p:nvPicPr>
          <p:cNvPr id="6" name="Obrázek 5" descr="orange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843808" y="1628800"/>
            <a:ext cx="3328757" cy="3240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395536" y="5517232"/>
            <a:ext cx="82809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600" b="1" dirty="0" smtClean="0"/>
              <a:t>ROLL</a:t>
            </a:r>
            <a:endParaRPr lang="cs-CZ" sz="3600" b="1" dirty="0"/>
          </a:p>
        </p:txBody>
      </p:sp>
      <p:sp>
        <p:nvSpPr>
          <p:cNvPr id="4" name="Obdélník 3"/>
          <p:cNvSpPr/>
          <p:nvPr/>
        </p:nvSpPr>
        <p:spPr>
          <a:xfrm>
            <a:off x="6948264" y="476672"/>
            <a:ext cx="1665649" cy="276999"/>
          </a:xfrm>
          <a:prstGeom prst="rect">
            <a:avLst/>
          </a:prstGeom>
          <a:ln w="3175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cs-CZ" sz="1200" dirty="0" smtClean="0">
                <a:latin typeface="Arial" pitchFamily="34" charset="0"/>
                <a:cs typeface="Arial" pitchFamily="34" charset="0"/>
              </a:rPr>
              <a:t>VY_32_INOVACE_26</a:t>
            </a:r>
            <a:endParaRPr lang="cs-CZ" sz="1200" dirty="0"/>
          </a:p>
        </p:txBody>
      </p:sp>
      <p:pic>
        <p:nvPicPr>
          <p:cNvPr id="6" name="Obrázek 5" descr="roll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203848" y="1700808"/>
            <a:ext cx="3164812" cy="2880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395536" y="5517232"/>
            <a:ext cx="82809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600" b="1" dirty="0" smtClean="0"/>
              <a:t>SUGAR</a:t>
            </a:r>
            <a:endParaRPr lang="cs-CZ" sz="3600" b="1" dirty="0"/>
          </a:p>
        </p:txBody>
      </p:sp>
      <p:sp>
        <p:nvSpPr>
          <p:cNvPr id="4" name="Obdélník 3"/>
          <p:cNvSpPr/>
          <p:nvPr/>
        </p:nvSpPr>
        <p:spPr>
          <a:xfrm>
            <a:off x="6948264" y="476672"/>
            <a:ext cx="1665649" cy="276999"/>
          </a:xfrm>
          <a:prstGeom prst="rect">
            <a:avLst/>
          </a:prstGeom>
          <a:ln w="3175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cs-CZ" sz="1200" dirty="0" smtClean="0">
                <a:latin typeface="Arial" pitchFamily="34" charset="0"/>
                <a:cs typeface="Arial" pitchFamily="34" charset="0"/>
              </a:rPr>
              <a:t>VY_32_INOVACE_26</a:t>
            </a:r>
            <a:endParaRPr lang="cs-CZ" sz="1200" dirty="0"/>
          </a:p>
        </p:txBody>
      </p:sp>
      <p:pic>
        <p:nvPicPr>
          <p:cNvPr id="6" name="Obrázek 5" descr="sugar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699792" y="980728"/>
            <a:ext cx="4572000" cy="4572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395536" y="5517232"/>
            <a:ext cx="82809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600" b="1" dirty="0" smtClean="0"/>
              <a:t>TEA</a:t>
            </a:r>
            <a:endParaRPr lang="cs-CZ" sz="3600" b="1" dirty="0"/>
          </a:p>
        </p:txBody>
      </p:sp>
      <p:sp>
        <p:nvSpPr>
          <p:cNvPr id="4" name="Obdélník 3"/>
          <p:cNvSpPr/>
          <p:nvPr/>
        </p:nvSpPr>
        <p:spPr>
          <a:xfrm>
            <a:off x="6948264" y="476672"/>
            <a:ext cx="1665649" cy="276999"/>
          </a:xfrm>
          <a:prstGeom prst="rect">
            <a:avLst/>
          </a:prstGeom>
          <a:ln w="3175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cs-CZ" sz="1200" dirty="0" smtClean="0">
                <a:latin typeface="Arial" pitchFamily="34" charset="0"/>
                <a:cs typeface="Arial" pitchFamily="34" charset="0"/>
              </a:rPr>
              <a:t>VY_32_INOVACE_26</a:t>
            </a:r>
            <a:endParaRPr lang="cs-CZ" sz="1200" dirty="0"/>
          </a:p>
        </p:txBody>
      </p:sp>
      <p:pic>
        <p:nvPicPr>
          <p:cNvPr id="6" name="Obrázek 5" descr="tea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915816" y="1124744"/>
            <a:ext cx="3573758" cy="3672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 descr="apple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699792" y="1412776"/>
            <a:ext cx="3225536" cy="3384000"/>
          </a:xfrm>
          <a:prstGeom prst="rect">
            <a:avLst/>
          </a:prstGeom>
        </p:spPr>
      </p:pic>
      <p:sp>
        <p:nvSpPr>
          <p:cNvPr id="3" name="TextovéPole 2"/>
          <p:cNvSpPr txBox="1"/>
          <p:nvPr/>
        </p:nvSpPr>
        <p:spPr>
          <a:xfrm>
            <a:off x="395536" y="5517232"/>
            <a:ext cx="82809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600" b="1" dirty="0" smtClean="0"/>
              <a:t>APPLE</a:t>
            </a:r>
            <a:endParaRPr lang="cs-CZ" sz="3600" b="1" dirty="0"/>
          </a:p>
        </p:txBody>
      </p:sp>
      <p:sp>
        <p:nvSpPr>
          <p:cNvPr id="4" name="Obdélník 3"/>
          <p:cNvSpPr/>
          <p:nvPr/>
        </p:nvSpPr>
        <p:spPr>
          <a:xfrm>
            <a:off x="6948264" y="404664"/>
            <a:ext cx="1665649" cy="276999"/>
          </a:xfrm>
          <a:prstGeom prst="rect">
            <a:avLst/>
          </a:prstGeom>
          <a:ln w="3175"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r>
              <a:rPr lang="cs-CZ" sz="1200" dirty="0" smtClean="0">
                <a:latin typeface="Arial" pitchFamily="34" charset="0"/>
                <a:cs typeface="Arial" pitchFamily="34" charset="0"/>
              </a:rPr>
              <a:t>VY_32_INOVACE_26</a:t>
            </a:r>
            <a:endParaRPr lang="cs-CZ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395536" y="5517232"/>
            <a:ext cx="82809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600" b="1" dirty="0" smtClean="0"/>
              <a:t>VEGETABLES</a:t>
            </a:r>
            <a:endParaRPr lang="cs-CZ" sz="3600" b="1" dirty="0"/>
          </a:p>
        </p:txBody>
      </p:sp>
      <p:sp>
        <p:nvSpPr>
          <p:cNvPr id="4" name="Obdélník 3"/>
          <p:cNvSpPr/>
          <p:nvPr/>
        </p:nvSpPr>
        <p:spPr>
          <a:xfrm>
            <a:off x="6948264" y="476672"/>
            <a:ext cx="1665649" cy="276999"/>
          </a:xfrm>
          <a:prstGeom prst="rect">
            <a:avLst/>
          </a:prstGeom>
          <a:ln w="3175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cs-CZ" sz="1200" dirty="0" smtClean="0">
                <a:latin typeface="Arial" pitchFamily="34" charset="0"/>
                <a:cs typeface="Arial" pitchFamily="34" charset="0"/>
              </a:rPr>
              <a:t>VY_32_INOVACE_26</a:t>
            </a:r>
            <a:endParaRPr lang="cs-CZ" sz="1200" dirty="0"/>
          </a:p>
        </p:txBody>
      </p:sp>
      <p:pic>
        <p:nvPicPr>
          <p:cNvPr id="6" name="Obrázek 5" descr="vegetables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627784" y="1268760"/>
            <a:ext cx="4112125" cy="3276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395536" y="5517232"/>
            <a:ext cx="82809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600" b="1" dirty="0" smtClean="0"/>
              <a:t>WATER</a:t>
            </a:r>
            <a:endParaRPr lang="cs-CZ" sz="3600" b="1" dirty="0"/>
          </a:p>
        </p:txBody>
      </p:sp>
      <p:sp>
        <p:nvSpPr>
          <p:cNvPr id="4" name="Obdélník 3"/>
          <p:cNvSpPr/>
          <p:nvPr/>
        </p:nvSpPr>
        <p:spPr>
          <a:xfrm>
            <a:off x="6948264" y="476672"/>
            <a:ext cx="1665649" cy="276999"/>
          </a:xfrm>
          <a:prstGeom prst="rect">
            <a:avLst/>
          </a:prstGeom>
          <a:ln w="3175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cs-CZ" sz="1200" dirty="0" smtClean="0">
                <a:latin typeface="Arial" pitchFamily="34" charset="0"/>
                <a:cs typeface="Arial" pitchFamily="34" charset="0"/>
              </a:rPr>
              <a:t>VY_32_INOVACE_26</a:t>
            </a:r>
            <a:endParaRPr lang="cs-CZ" sz="1200" dirty="0"/>
          </a:p>
        </p:txBody>
      </p:sp>
      <p:pic>
        <p:nvPicPr>
          <p:cNvPr id="6" name="Obrázek 5" descr="water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347864" y="1340768"/>
            <a:ext cx="2628626" cy="3564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6948264" y="476672"/>
            <a:ext cx="1665649" cy="276999"/>
          </a:xfrm>
          <a:prstGeom prst="rect">
            <a:avLst/>
          </a:prstGeom>
          <a:ln w="3175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cs-CZ" sz="1200" dirty="0" smtClean="0">
                <a:latin typeface="Arial" pitchFamily="34" charset="0"/>
                <a:cs typeface="Arial" pitchFamily="34" charset="0"/>
              </a:rPr>
              <a:t>VY_32_INOVACE_26</a:t>
            </a:r>
            <a:endParaRPr lang="cs-CZ" sz="1200" dirty="0"/>
          </a:p>
        </p:txBody>
      </p:sp>
      <p:sp>
        <p:nvSpPr>
          <p:cNvPr id="5" name="TextovéPole 4"/>
          <p:cNvSpPr txBox="1"/>
          <p:nvPr/>
        </p:nvSpPr>
        <p:spPr>
          <a:xfrm>
            <a:off x="611560" y="764704"/>
            <a:ext cx="25090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u="sng" dirty="0" err="1" smtClean="0"/>
              <a:t>What</a:t>
            </a:r>
            <a:r>
              <a:rPr lang="cs-CZ" b="1" u="sng" dirty="0" smtClean="0"/>
              <a:t> do </a:t>
            </a:r>
            <a:r>
              <a:rPr lang="cs-CZ" b="1" u="sng" dirty="0" err="1" smtClean="0"/>
              <a:t>you</a:t>
            </a:r>
            <a:r>
              <a:rPr lang="cs-CZ" b="1" u="sng" dirty="0" smtClean="0"/>
              <a:t> </a:t>
            </a:r>
            <a:r>
              <a:rPr lang="cs-CZ" b="1" u="sng" dirty="0" err="1" smtClean="0"/>
              <a:t>like</a:t>
            </a:r>
            <a:r>
              <a:rPr lang="cs-CZ" b="1" u="sng" dirty="0" smtClean="0"/>
              <a:t>?</a:t>
            </a:r>
            <a:endParaRPr lang="cs-CZ" b="1" u="sng" dirty="0"/>
          </a:p>
        </p:txBody>
      </p:sp>
      <p:sp>
        <p:nvSpPr>
          <p:cNvPr id="7" name="TextovéPole 6"/>
          <p:cNvSpPr txBox="1"/>
          <p:nvPr/>
        </p:nvSpPr>
        <p:spPr>
          <a:xfrm>
            <a:off x="755576" y="3501008"/>
            <a:ext cx="9605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u="sng" dirty="0" smtClean="0"/>
              <a:t>I </a:t>
            </a:r>
            <a:r>
              <a:rPr lang="cs-CZ" b="1" u="sng" dirty="0" err="1" smtClean="0"/>
              <a:t>like</a:t>
            </a:r>
            <a:r>
              <a:rPr lang="cs-CZ" dirty="0" smtClean="0"/>
              <a:t>:</a:t>
            </a:r>
            <a:endParaRPr lang="cs-CZ" dirty="0"/>
          </a:p>
        </p:txBody>
      </p:sp>
      <p:pic>
        <p:nvPicPr>
          <p:cNvPr id="8" name="Obrázek 7" descr="water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380312" y="2132856"/>
            <a:ext cx="610685" cy="828000"/>
          </a:xfrm>
          <a:prstGeom prst="rect">
            <a:avLst/>
          </a:prstGeom>
        </p:spPr>
      </p:pic>
      <p:pic>
        <p:nvPicPr>
          <p:cNvPr id="9" name="Obrázek 8" descr="vegetables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987824" y="1196752"/>
            <a:ext cx="1039336" cy="828000"/>
          </a:xfrm>
          <a:prstGeom prst="rect">
            <a:avLst/>
          </a:prstGeom>
        </p:spPr>
      </p:pic>
      <p:pic>
        <p:nvPicPr>
          <p:cNvPr id="10" name="Obrázek 9" descr="tea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860032" y="1196752"/>
            <a:ext cx="630657" cy="648000"/>
          </a:xfrm>
          <a:prstGeom prst="rect">
            <a:avLst/>
          </a:prstGeom>
        </p:spPr>
      </p:pic>
      <p:pic>
        <p:nvPicPr>
          <p:cNvPr id="11" name="Obrázek 10" descr="sugar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5652120" y="1124744"/>
            <a:ext cx="828000" cy="828000"/>
          </a:xfrm>
          <a:prstGeom prst="rect">
            <a:avLst/>
          </a:prstGeom>
        </p:spPr>
      </p:pic>
      <p:pic>
        <p:nvPicPr>
          <p:cNvPr id="12" name="Obrázek 11" descr="roll.pn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1403648" y="1340768"/>
            <a:ext cx="672529" cy="612000"/>
          </a:xfrm>
          <a:prstGeom prst="rect">
            <a:avLst/>
          </a:prstGeom>
        </p:spPr>
      </p:pic>
      <p:pic>
        <p:nvPicPr>
          <p:cNvPr id="13" name="Obrázek 12" descr="orange.pn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7236296" y="1340768"/>
            <a:ext cx="628771" cy="612000"/>
          </a:xfrm>
          <a:prstGeom prst="rect">
            <a:avLst/>
          </a:prstGeom>
        </p:spPr>
      </p:pic>
      <p:pic>
        <p:nvPicPr>
          <p:cNvPr id="14" name="Obrázek 13" descr="milk.pn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4139952" y="980728"/>
            <a:ext cx="560791" cy="1044000"/>
          </a:xfrm>
          <a:prstGeom prst="rect">
            <a:avLst/>
          </a:prstGeom>
        </p:spPr>
      </p:pic>
      <p:pic>
        <p:nvPicPr>
          <p:cNvPr id="15" name="Obrázek 14" descr="lemon.pn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7884368" y="1268760"/>
            <a:ext cx="749386" cy="612000"/>
          </a:xfrm>
          <a:prstGeom prst="rect">
            <a:avLst/>
          </a:prstGeom>
        </p:spPr>
      </p:pic>
      <p:pic>
        <p:nvPicPr>
          <p:cNvPr id="16" name="Obrázek 15" descr="jam.png"/>
          <p:cNvPicPr>
            <a:picLocks noChangeAspect="1"/>
          </p:cNvPicPr>
          <p:nvPr/>
        </p:nvPicPr>
        <p:blipFill>
          <a:blip r:embed="rId10" cstate="print"/>
          <a:stretch>
            <a:fillRect/>
          </a:stretch>
        </p:blipFill>
        <p:spPr>
          <a:xfrm>
            <a:off x="2339752" y="2276872"/>
            <a:ext cx="777963" cy="612000"/>
          </a:xfrm>
          <a:prstGeom prst="rect">
            <a:avLst/>
          </a:prstGeom>
        </p:spPr>
      </p:pic>
      <p:pic>
        <p:nvPicPr>
          <p:cNvPr id="17" name="Obrázek 16" descr="cheese.png"/>
          <p:cNvPicPr>
            <a:picLocks noChangeAspect="1"/>
          </p:cNvPicPr>
          <p:nvPr/>
        </p:nvPicPr>
        <p:blipFill>
          <a:blip r:embed="rId11" cstate="print"/>
          <a:stretch>
            <a:fillRect/>
          </a:stretch>
        </p:blipFill>
        <p:spPr>
          <a:xfrm>
            <a:off x="3275856" y="2348880"/>
            <a:ext cx="779387" cy="504000"/>
          </a:xfrm>
          <a:prstGeom prst="rect">
            <a:avLst/>
          </a:prstGeom>
        </p:spPr>
      </p:pic>
      <p:pic>
        <p:nvPicPr>
          <p:cNvPr id="18" name="Obrázek 17" descr="hot chocolate.png"/>
          <p:cNvPicPr>
            <a:picLocks noChangeAspect="1"/>
          </p:cNvPicPr>
          <p:nvPr/>
        </p:nvPicPr>
        <p:blipFill>
          <a:blip r:embed="rId12" cstate="print"/>
          <a:stretch>
            <a:fillRect/>
          </a:stretch>
        </p:blipFill>
        <p:spPr>
          <a:xfrm>
            <a:off x="8100392" y="2060848"/>
            <a:ext cx="532760" cy="756000"/>
          </a:xfrm>
          <a:prstGeom prst="rect">
            <a:avLst/>
          </a:prstGeom>
        </p:spPr>
      </p:pic>
      <p:pic>
        <p:nvPicPr>
          <p:cNvPr id="19" name="Obrázek 18" descr="honey.pn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4283968" y="1988840"/>
            <a:ext cx="533041" cy="936000"/>
          </a:xfrm>
          <a:prstGeom prst="rect">
            <a:avLst/>
          </a:prstGeom>
        </p:spPr>
      </p:pic>
      <p:pic>
        <p:nvPicPr>
          <p:cNvPr id="20" name="Obrázek 19" descr="fruit.png"/>
          <p:cNvPicPr>
            <a:picLocks noChangeAspect="1"/>
          </p:cNvPicPr>
          <p:nvPr/>
        </p:nvPicPr>
        <p:blipFill>
          <a:blip r:embed="rId14" cstate="print"/>
          <a:stretch>
            <a:fillRect/>
          </a:stretch>
        </p:blipFill>
        <p:spPr>
          <a:xfrm>
            <a:off x="611560" y="2276872"/>
            <a:ext cx="716022" cy="648000"/>
          </a:xfrm>
          <a:prstGeom prst="rect">
            <a:avLst/>
          </a:prstGeom>
        </p:spPr>
      </p:pic>
      <p:pic>
        <p:nvPicPr>
          <p:cNvPr id="21" name="Obrázek 20" descr="fish.png"/>
          <p:cNvPicPr>
            <a:picLocks noChangeAspect="1"/>
          </p:cNvPicPr>
          <p:nvPr/>
        </p:nvPicPr>
        <p:blipFill>
          <a:blip r:embed="rId15" cstate="print"/>
          <a:stretch>
            <a:fillRect/>
          </a:stretch>
        </p:blipFill>
        <p:spPr>
          <a:xfrm>
            <a:off x="1403648" y="2276872"/>
            <a:ext cx="886953" cy="612000"/>
          </a:xfrm>
          <a:prstGeom prst="rect">
            <a:avLst/>
          </a:prstGeom>
        </p:spPr>
      </p:pic>
      <p:pic>
        <p:nvPicPr>
          <p:cNvPr id="22" name="Obrázek 21" descr="cereals.png"/>
          <p:cNvPicPr>
            <a:picLocks noChangeAspect="1"/>
          </p:cNvPicPr>
          <p:nvPr/>
        </p:nvPicPr>
        <p:blipFill>
          <a:blip r:embed="rId16" cstate="print"/>
          <a:stretch>
            <a:fillRect/>
          </a:stretch>
        </p:blipFill>
        <p:spPr>
          <a:xfrm>
            <a:off x="5004048" y="2276872"/>
            <a:ext cx="637764" cy="612000"/>
          </a:xfrm>
          <a:prstGeom prst="rect">
            <a:avLst/>
          </a:prstGeom>
        </p:spPr>
      </p:pic>
      <p:pic>
        <p:nvPicPr>
          <p:cNvPr id="23" name="Obrázek 22" descr="cake.png"/>
          <p:cNvPicPr>
            <a:picLocks noChangeAspect="1"/>
          </p:cNvPicPr>
          <p:nvPr/>
        </p:nvPicPr>
        <p:blipFill>
          <a:blip r:embed="rId17" cstate="print"/>
          <a:stretch>
            <a:fillRect/>
          </a:stretch>
        </p:blipFill>
        <p:spPr>
          <a:xfrm>
            <a:off x="5868144" y="2276872"/>
            <a:ext cx="624623" cy="612000"/>
          </a:xfrm>
          <a:prstGeom prst="rect">
            <a:avLst/>
          </a:prstGeom>
        </p:spPr>
      </p:pic>
      <p:pic>
        <p:nvPicPr>
          <p:cNvPr id="24" name="Obrázek 23" descr="butter.png"/>
          <p:cNvPicPr>
            <a:picLocks noChangeAspect="1"/>
          </p:cNvPicPr>
          <p:nvPr/>
        </p:nvPicPr>
        <p:blipFill>
          <a:blip r:embed="rId18" cstate="print"/>
          <a:stretch>
            <a:fillRect/>
          </a:stretch>
        </p:blipFill>
        <p:spPr>
          <a:xfrm>
            <a:off x="539552" y="1340768"/>
            <a:ext cx="756423" cy="648000"/>
          </a:xfrm>
          <a:prstGeom prst="rect">
            <a:avLst/>
          </a:prstGeom>
        </p:spPr>
      </p:pic>
      <p:pic>
        <p:nvPicPr>
          <p:cNvPr id="25" name="Obrázek 24" descr="bread.png"/>
          <p:cNvPicPr>
            <a:picLocks noChangeAspect="1"/>
          </p:cNvPicPr>
          <p:nvPr/>
        </p:nvPicPr>
        <p:blipFill>
          <a:blip r:embed="rId19" cstate="print"/>
          <a:stretch>
            <a:fillRect/>
          </a:stretch>
        </p:blipFill>
        <p:spPr>
          <a:xfrm>
            <a:off x="2123728" y="1412776"/>
            <a:ext cx="883019" cy="468000"/>
          </a:xfrm>
          <a:prstGeom prst="rect">
            <a:avLst/>
          </a:prstGeom>
        </p:spPr>
      </p:pic>
      <p:pic>
        <p:nvPicPr>
          <p:cNvPr id="26" name="Obrázek 25" descr="banana.png"/>
          <p:cNvPicPr>
            <a:picLocks noChangeAspect="1"/>
          </p:cNvPicPr>
          <p:nvPr/>
        </p:nvPicPr>
        <p:blipFill>
          <a:blip r:embed="rId20" cstate="print"/>
          <a:stretch>
            <a:fillRect/>
          </a:stretch>
        </p:blipFill>
        <p:spPr>
          <a:xfrm>
            <a:off x="6660232" y="2204864"/>
            <a:ext cx="652072" cy="576000"/>
          </a:xfrm>
          <a:prstGeom prst="rect">
            <a:avLst/>
          </a:prstGeom>
        </p:spPr>
      </p:pic>
      <p:pic>
        <p:nvPicPr>
          <p:cNvPr id="27" name="Obrázek 26" descr="apple.png"/>
          <p:cNvPicPr>
            <a:picLocks noChangeAspect="1"/>
          </p:cNvPicPr>
          <p:nvPr/>
        </p:nvPicPr>
        <p:blipFill>
          <a:blip r:embed="rId21" cstate="print"/>
          <a:stretch>
            <a:fillRect/>
          </a:stretch>
        </p:blipFill>
        <p:spPr>
          <a:xfrm>
            <a:off x="6516216" y="1268760"/>
            <a:ext cx="583347" cy="612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6948264" y="476672"/>
            <a:ext cx="1665649" cy="276999"/>
          </a:xfrm>
          <a:prstGeom prst="rect">
            <a:avLst/>
          </a:prstGeom>
          <a:ln w="3175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cs-CZ" sz="1200" dirty="0" smtClean="0">
                <a:latin typeface="Arial" pitchFamily="34" charset="0"/>
                <a:cs typeface="Arial" pitchFamily="34" charset="0"/>
              </a:rPr>
              <a:t>VY_32_INOVACE_26</a:t>
            </a:r>
            <a:endParaRPr lang="cs-CZ" sz="1200" dirty="0"/>
          </a:p>
        </p:txBody>
      </p:sp>
      <p:sp>
        <p:nvSpPr>
          <p:cNvPr id="5" name="TextovéPole 4"/>
          <p:cNvSpPr txBox="1"/>
          <p:nvPr/>
        </p:nvSpPr>
        <p:spPr>
          <a:xfrm>
            <a:off x="611560" y="764704"/>
            <a:ext cx="29434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u="sng" dirty="0" err="1" smtClean="0"/>
              <a:t>What</a:t>
            </a:r>
            <a:r>
              <a:rPr lang="cs-CZ" b="1" u="sng" smtClean="0"/>
              <a:t> don´t </a:t>
            </a:r>
            <a:r>
              <a:rPr lang="cs-CZ" b="1" u="sng" dirty="0" err="1" smtClean="0"/>
              <a:t>you</a:t>
            </a:r>
            <a:r>
              <a:rPr lang="cs-CZ" b="1" u="sng" dirty="0" smtClean="0"/>
              <a:t> </a:t>
            </a:r>
            <a:r>
              <a:rPr lang="cs-CZ" b="1" u="sng" dirty="0" err="1" smtClean="0"/>
              <a:t>like</a:t>
            </a:r>
            <a:r>
              <a:rPr lang="cs-CZ" b="1" u="sng" dirty="0" smtClean="0"/>
              <a:t>?</a:t>
            </a:r>
            <a:endParaRPr lang="cs-CZ" b="1" u="sng" dirty="0"/>
          </a:p>
        </p:txBody>
      </p:sp>
      <p:sp>
        <p:nvSpPr>
          <p:cNvPr id="7" name="TextovéPole 6"/>
          <p:cNvSpPr txBox="1"/>
          <p:nvPr/>
        </p:nvSpPr>
        <p:spPr>
          <a:xfrm>
            <a:off x="755576" y="3501008"/>
            <a:ext cx="17940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u="sng" dirty="0" smtClean="0"/>
              <a:t>I don´t </a:t>
            </a:r>
            <a:r>
              <a:rPr lang="cs-CZ" b="1" u="sng" dirty="0" err="1" smtClean="0"/>
              <a:t>like</a:t>
            </a:r>
            <a:r>
              <a:rPr lang="cs-CZ" dirty="0" smtClean="0"/>
              <a:t>:</a:t>
            </a:r>
            <a:endParaRPr lang="cs-CZ" dirty="0"/>
          </a:p>
        </p:txBody>
      </p:sp>
      <p:pic>
        <p:nvPicPr>
          <p:cNvPr id="8" name="Obrázek 7" descr="water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380312" y="2132856"/>
            <a:ext cx="610685" cy="828000"/>
          </a:xfrm>
          <a:prstGeom prst="rect">
            <a:avLst/>
          </a:prstGeom>
        </p:spPr>
      </p:pic>
      <p:pic>
        <p:nvPicPr>
          <p:cNvPr id="9" name="Obrázek 8" descr="vegetables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987824" y="1196752"/>
            <a:ext cx="1039336" cy="828000"/>
          </a:xfrm>
          <a:prstGeom prst="rect">
            <a:avLst/>
          </a:prstGeom>
        </p:spPr>
      </p:pic>
      <p:pic>
        <p:nvPicPr>
          <p:cNvPr id="10" name="Obrázek 9" descr="tea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860032" y="1196752"/>
            <a:ext cx="630657" cy="648000"/>
          </a:xfrm>
          <a:prstGeom prst="rect">
            <a:avLst/>
          </a:prstGeom>
        </p:spPr>
      </p:pic>
      <p:pic>
        <p:nvPicPr>
          <p:cNvPr id="11" name="Obrázek 10" descr="sugar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5652120" y="1124744"/>
            <a:ext cx="828000" cy="828000"/>
          </a:xfrm>
          <a:prstGeom prst="rect">
            <a:avLst/>
          </a:prstGeom>
        </p:spPr>
      </p:pic>
      <p:pic>
        <p:nvPicPr>
          <p:cNvPr id="12" name="Obrázek 11" descr="roll.pn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1403648" y="1340768"/>
            <a:ext cx="672529" cy="612000"/>
          </a:xfrm>
          <a:prstGeom prst="rect">
            <a:avLst/>
          </a:prstGeom>
        </p:spPr>
      </p:pic>
      <p:pic>
        <p:nvPicPr>
          <p:cNvPr id="13" name="Obrázek 12" descr="orange.pn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7236296" y="1340768"/>
            <a:ext cx="628771" cy="612000"/>
          </a:xfrm>
          <a:prstGeom prst="rect">
            <a:avLst/>
          </a:prstGeom>
        </p:spPr>
      </p:pic>
      <p:pic>
        <p:nvPicPr>
          <p:cNvPr id="14" name="Obrázek 13" descr="milk.pn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4139952" y="980728"/>
            <a:ext cx="560791" cy="1044000"/>
          </a:xfrm>
          <a:prstGeom prst="rect">
            <a:avLst/>
          </a:prstGeom>
        </p:spPr>
      </p:pic>
      <p:pic>
        <p:nvPicPr>
          <p:cNvPr id="15" name="Obrázek 14" descr="lemon.pn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7884368" y="1268760"/>
            <a:ext cx="749386" cy="612000"/>
          </a:xfrm>
          <a:prstGeom prst="rect">
            <a:avLst/>
          </a:prstGeom>
        </p:spPr>
      </p:pic>
      <p:pic>
        <p:nvPicPr>
          <p:cNvPr id="16" name="Obrázek 15" descr="jam.png"/>
          <p:cNvPicPr>
            <a:picLocks noChangeAspect="1"/>
          </p:cNvPicPr>
          <p:nvPr/>
        </p:nvPicPr>
        <p:blipFill>
          <a:blip r:embed="rId10" cstate="print"/>
          <a:stretch>
            <a:fillRect/>
          </a:stretch>
        </p:blipFill>
        <p:spPr>
          <a:xfrm>
            <a:off x="2339752" y="2276872"/>
            <a:ext cx="777963" cy="612000"/>
          </a:xfrm>
          <a:prstGeom prst="rect">
            <a:avLst/>
          </a:prstGeom>
        </p:spPr>
      </p:pic>
      <p:pic>
        <p:nvPicPr>
          <p:cNvPr id="17" name="Obrázek 16" descr="cheese.png"/>
          <p:cNvPicPr>
            <a:picLocks noChangeAspect="1"/>
          </p:cNvPicPr>
          <p:nvPr/>
        </p:nvPicPr>
        <p:blipFill>
          <a:blip r:embed="rId11" cstate="print"/>
          <a:stretch>
            <a:fillRect/>
          </a:stretch>
        </p:blipFill>
        <p:spPr>
          <a:xfrm>
            <a:off x="3275856" y="2348880"/>
            <a:ext cx="779387" cy="504000"/>
          </a:xfrm>
          <a:prstGeom prst="rect">
            <a:avLst/>
          </a:prstGeom>
        </p:spPr>
      </p:pic>
      <p:pic>
        <p:nvPicPr>
          <p:cNvPr id="18" name="Obrázek 17" descr="hot chocolate.png"/>
          <p:cNvPicPr>
            <a:picLocks noChangeAspect="1"/>
          </p:cNvPicPr>
          <p:nvPr/>
        </p:nvPicPr>
        <p:blipFill>
          <a:blip r:embed="rId12" cstate="print"/>
          <a:stretch>
            <a:fillRect/>
          </a:stretch>
        </p:blipFill>
        <p:spPr>
          <a:xfrm>
            <a:off x="8100392" y="2060848"/>
            <a:ext cx="532760" cy="756000"/>
          </a:xfrm>
          <a:prstGeom prst="rect">
            <a:avLst/>
          </a:prstGeom>
        </p:spPr>
      </p:pic>
      <p:pic>
        <p:nvPicPr>
          <p:cNvPr id="19" name="Obrázek 18" descr="honey.pn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4283968" y="1988840"/>
            <a:ext cx="533041" cy="936000"/>
          </a:xfrm>
          <a:prstGeom prst="rect">
            <a:avLst/>
          </a:prstGeom>
        </p:spPr>
      </p:pic>
      <p:pic>
        <p:nvPicPr>
          <p:cNvPr id="20" name="Obrázek 19" descr="fruit.png"/>
          <p:cNvPicPr>
            <a:picLocks noChangeAspect="1"/>
          </p:cNvPicPr>
          <p:nvPr/>
        </p:nvPicPr>
        <p:blipFill>
          <a:blip r:embed="rId14" cstate="print"/>
          <a:stretch>
            <a:fillRect/>
          </a:stretch>
        </p:blipFill>
        <p:spPr>
          <a:xfrm>
            <a:off x="611560" y="2276872"/>
            <a:ext cx="716022" cy="648000"/>
          </a:xfrm>
          <a:prstGeom prst="rect">
            <a:avLst/>
          </a:prstGeom>
        </p:spPr>
      </p:pic>
      <p:pic>
        <p:nvPicPr>
          <p:cNvPr id="21" name="Obrázek 20" descr="fish.png"/>
          <p:cNvPicPr>
            <a:picLocks noChangeAspect="1"/>
          </p:cNvPicPr>
          <p:nvPr/>
        </p:nvPicPr>
        <p:blipFill>
          <a:blip r:embed="rId15" cstate="print"/>
          <a:stretch>
            <a:fillRect/>
          </a:stretch>
        </p:blipFill>
        <p:spPr>
          <a:xfrm>
            <a:off x="1403648" y="2276872"/>
            <a:ext cx="886953" cy="612000"/>
          </a:xfrm>
          <a:prstGeom prst="rect">
            <a:avLst/>
          </a:prstGeom>
        </p:spPr>
      </p:pic>
      <p:pic>
        <p:nvPicPr>
          <p:cNvPr id="22" name="Obrázek 21" descr="cereals.png"/>
          <p:cNvPicPr>
            <a:picLocks noChangeAspect="1"/>
          </p:cNvPicPr>
          <p:nvPr/>
        </p:nvPicPr>
        <p:blipFill>
          <a:blip r:embed="rId16" cstate="print"/>
          <a:stretch>
            <a:fillRect/>
          </a:stretch>
        </p:blipFill>
        <p:spPr>
          <a:xfrm>
            <a:off x="5004048" y="2276872"/>
            <a:ext cx="637764" cy="612000"/>
          </a:xfrm>
          <a:prstGeom prst="rect">
            <a:avLst/>
          </a:prstGeom>
        </p:spPr>
      </p:pic>
      <p:pic>
        <p:nvPicPr>
          <p:cNvPr id="23" name="Obrázek 22" descr="cake.png"/>
          <p:cNvPicPr>
            <a:picLocks noChangeAspect="1"/>
          </p:cNvPicPr>
          <p:nvPr/>
        </p:nvPicPr>
        <p:blipFill>
          <a:blip r:embed="rId17" cstate="print"/>
          <a:stretch>
            <a:fillRect/>
          </a:stretch>
        </p:blipFill>
        <p:spPr>
          <a:xfrm>
            <a:off x="5868144" y="2276872"/>
            <a:ext cx="624623" cy="612000"/>
          </a:xfrm>
          <a:prstGeom prst="rect">
            <a:avLst/>
          </a:prstGeom>
        </p:spPr>
      </p:pic>
      <p:pic>
        <p:nvPicPr>
          <p:cNvPr id="24" name="Obrázek 23" descr="butter.png"/>
          <p:cNvPicPr>
            <a:picLocks noChangeAspect="1"/>
          </p:cNvPicPr>
          <p:nvPr/>
        </p:nvPicPr>
        <p:blipFill>
          <a:blip r:embed="rId18" cstate="print"/>
          <a:stretch>
            <a:fillRect/>
          </a:stretch>
        </p:blipFill>
        <p:spPr>
          <a:xfrm>
            <a:off x="539552" y="1340768"/>
            <a:ext cx="756423" cy="648000"/>
          </a:xfrm>
          <a:prstGeom prst="rect">
            <a:avLst/>
          </a:prstGeom>
        </p:spPr>
      </p:pic>
      <p:pic>
        <p:nvPicPr>
          <p:cNvPr id="25" name="Obrázek 24" descr="bread.png"/>
          <p:cNvPicPr>
            <a:picLocks noChangeAspect="1"/>
          </p:cNvPicPr>
          <p:nvPr/>
        </p:nvPicPr>
        <p:blipFill>
          <a:blip r:embed="rId19" cstate="print"/>
          <a:stretch>
            <a:fillRect/>
          </a:stretch>
        </p:blipFill>
        <p:spPr>
          <a:xfrm>
            <a:off x="2123728" y="1412776"/>
            <a:ext cx="883019" cy="468000"/>
          </a:xfrm>
          <a:prstGeom prst="rect">
            <a:avLst/>
          </a:prstGeom>
        </p:spPr>
      </p:pic>
      <p:pic>
        <p:nvPicPr>
          <p:cNvPr id="26" name="Obrázek 25" descr="banana.png"/>
          <p:cNvPicPr>
            <a:picLocks noChangeAspect="1"/>
          </p:cNvPicPr>
          <p:nvPr/>
        </p:nvPicPr>
        <p:blipFill>
          <a:blip r:embed="rId20" cstate="print"/>
          <a:stretch>
            <a:fillRect/>
          </a:stretch>
        </p:blipFill>
        <p:spPr>
          <a:xfrm>
            <a:off x="6660232" y="2204864"/>
            <a:ext cx="652072" cy="576000"/>
          </a:xfrm>
          <a:prstGeom prst="rect">
            <a:avLst/>
          </a:prstGeom>
        </p:spPr>
      </p:pic>
      <p:pic>
        <p:nvPicPr>
          <p:cNvPr id="27" name="Obrázek 26" descr="apple.png"/>
          <p:cNvPicPr>
            <a:picLocks noChangeAspect="1"/>
          </p:cNvPicPr>
          <p:nvPr/>
        </p:nvPicPr>
        <p:blipFill>
          <a:blip r:embed="rId21" cstate="print"/>
          <a:stretch>
            <a:fillRect/>
          </a:stretch>
        </p:blipFill>
        <p:spPr>
          <a:xfrm>
            <a:off x="6516216" y="1268760"/>
            <a:ext cx="583347" cy="612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2" name="Text Box 4"/>
          <p:cNvSpPr txBox="1">
            <a:spLocks noChangeArrowheads="1"/>
          </p:cNvSpPr>
          <p:nvPr/>
        </p:nvSpPr>
        <p:spPr bwMode="auto">
          <a:xfrm>
            <a:off x="7164388" y="115888"/>
            <a:ext cx="1835150" cy="28416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1200" dirty="0" smtClean="0"/>
              <a:t>VY_32_INOVACE_26</a:t>
            </a:r>
            <a:endParaRPr lang="cs-CZ" sz="1200" dirty="0"/>
          </a:p>
        </p:txBody>
      </p:sp>
      <p:sp>
        <p:nvSpPr>
          <p:cNvPr id="32773" name="Text Box 5"/>
          <p:cNvSpPr txBox="1">
            <a:spLocks noChangeArrowheads="1"/>
          </p:cNvSpPr>
          <p:nvPr/>
        </p:nvSpPr>
        <p:spPr bwMode="auto">
          <a:xfrm>
            <a:off x="251520" y="639763"/>
            <a:ext cx="8712968" cy="64633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cs-CZ" dirty="0">
                <a:solidFill>
                  <a:srgbClr val="000000"/>
                </a:solidFill>
              </a:rPr>
              <a:t>Citace obrazového materiálu:</a:t>
            </a:r>
          </a:p>
          <a:p>
            <a:r>
              <a:rPr lang="cs-CZ" sz="1200" dirty="0" smtClean="0">
                <a:solidFill>
                  <a:srgbClr val="000000"/>
                </a:solidFill>
              </a:rPr>
              <a:t>Apple</a:t>
            </a:r>
            <a:r>
              <a:rPr lang="cs-CZ" dirty="0">
                <a:solidFill>
                  <a:srgbClr val="000000"/>
                </a:solidFill>
              </a:rPr>
              <a:t>	</a:t>
            </a:r>
            <a:r>
              <a:rPr lang="cs-CZ" sz="1200" dirty="0">
                <a:solidFill>
                  <a:srgbClr val="000000"/>
                </a:solidFill>
              </a:rPr>
              <a:t>[cit. </a:t>
            </a:r>
            <a:r>
              <a:rPr lang="cs-CZ" sz="1200" dirty="0" smtClean="0">
                <a:solidFill>
                  <a:srgbClr val="000000"/>
                </a:solidFill>
              </a:rPr>
              <a:t>2011-11-08]. </a:t>
            </a:r>
            <a:r>
              <a:rPr lang="cs-CZ" sz="1200" dirty="0">
                <a:solidFill>
                  <a:srgbClr val="000000"/>
                </a:solidFill>
              </a:rPr>
              <a:t>Dostupný pod licencí Public </a:t>
            </a:r>
            <a:r>
              <a:rPr lang="cs-CZ" sz="1200" dirty="0" err="1">
                <a:solidFill>
                  <a:srgbClr val="000000"/>
                </a:solidFill>
              </a:rPr>
              <a:t>domain</a:t>
            </a:r>
            <a:r>
              <a:rPr lang="cs-CZ" sz="1200" dirty="0">
                <a:solidFill>
                  <a:srgbClr val="000000"/>
                </a:solidFill>
              </a:rPr>
              <a:t> na WWW: </a:t>
            </a:r>
            <a:endParaRPr lang="cs-CZ" sz="1200" dirty="0" smtClean="0">
              <a:solidFill>
                <a:srgbClr val="000000"/>
              </a:solidFill>
            </a:endParaRPr>
          </a:p>
          <a:p>
            <a:r>
              <a:rPr lang="cs-CZ" sz="1200" dirty="0" smtClean="0">
                <a:solidFill>
                  <a:srgbClr val="000000"/>
                </a:solidFill>
              </a:rPr>
              <a:t>				&lt;</a:t>
            </a:r>
            <a:r>
              <a:rPr lang="cs-CZ" sz="1200" u="sng" dirty="0" smtClean="0">
                <a:solidFill>
                  <a:schemeClr val="accent3">
                    <a:lumMod val="75000"/>
                  </a:schemeClr>
                </a:solidFill>
                <a:hlinkClick r:id="rId2"/>
              </a:rPr>
              <a:t>http://www.</a:t>
            </a:r>
            <a:r>
              <a:rPr lang="cs-CZ" sz="1200" u="sng" dirty="0" err="1" smtClean="0">
                <a:solidFill>
                  <a:schemeClr val="accent3">
                    <a:lumMod val="75000"/>
                  </a:schemeClr>
                </a:solidFill>
                <a:hlinkClick r:id="rId2"/>
              </a:rPr>
              <a:t>clker.com</a:t>
            </a:r>
            <a:r>
              <a:rPr lang="cs-CZ" sz="1200" u="sng" dirty="0" smtClean="0">
                <a:solidFill>
                  <a:schemeClr val="accent3">
                    <a:lumMod val="75000"/>
                  </a:schemeClr>
                </a:solidFill>
                <a:hlinkClick r:id="rId2"/>
              </a:rPr>
              <a:t>/</a:t>
            </a:r>
            <a:r>
              <a:rPr lang="cs-CZ" sz="1200" u="sng" dirty="0" err="1" smtClean="0">
                <a:solidFill>
                  <a:schemeClr val="accent3">
                    <a:lumMod val="75000"/>
                  </a:schemeClr>
                </a:solidFill>
                <a:hlinkClick r:id="rId2"/>
              </a:rPr>
              <a:t>clipart</a:t>
            </a:r>
            <a:r>
              <a:rPr lang="cs-CZ" sz="1200" u="sng" dirty="0" smtClean="0">
                <a:solidFill>
                  <a:schemeClr val="accent3">
                    <a:lumMod val="75000"/>
                  </a:schemeClr>
                </a:solidFill>
                <a:hlinkClick r:id="rId2"/>
              </a:rPr>
              <a:t>-3982.html</a:t>
            </a:r>
            <a:r>
              <a:rPr lang="cs-CZ" sz="1200" dirty="0" smtClean="0"/>
              <a:t>&gt;.</a:t>
            </a:r>
          </a:p>
          <a:p>
            <a:r>
              <a:rPr lang="cs-CZ" sz="1200" dirty="0" err="1" smtClean="0">
                <a:solidFill>
                  <a:srgbClr val="000000"/>
                </a:solidFill>
              </a:rPr>
              <a:t>Banana</a:t>
            </a:r>
            <a:r>
              <a:rPr lang="cs-CZ" sz="1200" dirty="0" smtClean="0">
                <a:solidFill>
                  <a:srgbClr val="000000"/>
                </a:solidFill>
              </a:rPr>
              <a:t>	[cit. 2011-11-08]. Dostupný pod licencí Public </a:t>
            </a:r>
            <a:r>
              <a:rPr lang="cs-CZ" sz="1200" dirty="0" err="1" smtClean="0">
                <a:solidFill>
                  <a:srgbClr val="000000"/>
                </a:solidFill>
              </a:rPr>
              <a:t>domain</a:t>
            </a:r>
            <a:r>
              <a:rPr lang="cs-CZ" sz="1200" dirty="0" smtClean="0">
                <a:solidFill>
                  <a:srgbClr val="000000"/>
                </a:solidFill>
              </a:rPr>
              <a:t> na WWW: </a:t>
            </a:r>
            <a:r>
              <a:rPr lang="cs-CZ" sz="1200" dirty="0" smtClean="0"/>
              <a:t>							&lt;</a:t>
            </a:r>
            <a:r>
              <a:rPr lang="cs-CZ" sz="1200" u="sng" dirty="0" smtClean="0">
                <a:hlinkClick r:id="rId3"/>
              </a:rPr>
              <a:t>http://www.</a:t>
            </a:r>
            <a:r>
              <a:rPr lang="cs-CZ" sz="1200" u="sng" dirty="0" err="1" smtClean="0">
                <a:hlinkClick r:id="rId3"/>
              </a:rPr>
              <a:t>clker.com</a:t>
            </a:r>
            <a:r>
              <a:rPr lang="cs-CZ" sz="1200" u="sng" dirty="0" smtClean="0">
                <a:hlinkClick r:id="rId3"/>
              </a:rPr>
              <a:t>/</a:t>
            </a:r>
            <a:r>
              <a:rPr lang="cs-CZ" sz="1200" u="sng" dirty="0" err="1" smtClean="0">
                <a:hlinkClick r:id="rId3"/>
              </a:rPr>
              <a:t>clipart</a:t>
            </a:r>
            <a:r>
              <a:rPr lang="cs-CZ" sz="1200" u="sng" dirty="0" smtClean="0">
                <a:hlinkClick r:id="rId3"/>
              </a:rPr>
              <a:t>-12573.html</a:t>
            </a:r>
            <a:r>
              <a:rPr lang="cs-CZ" sz="1200" dirty="0" smtClean="0"/>
              <a:t>&gt;.</a:t>
            </a:r>
            <a:endParaRPr lang="cs-CZ" sz="1200" dirty="0" smtClean="0">
              <a:solidFill>
                <a:srgbClr val="000000"/>
              </a:solidFill>
            </a:endParaRPr>
          </a:p>
          <a:p>
            <a:r>
              <a:rPr lang="cs-CZ" sz="1200" dirty="0" err="1" smtClean="0">
                <a:solidFill>
                  <a:srgbClr val="000000"/>
                </a:solidFill>
              </a:rPr>
              <a:t>Bread</a:t>
            </a:r>
            <a:r>
              <a:rPr lang="cs-CZ" sz="1200" dirty="0" smtClean="0">
                <a:solidFill>
                  <a:srgbClr val="000000"/>
                </a:solidFill>
              </a:rPr>
              <a:t>	[cit. 2011-11-08]. Dostupný pod licencí Public </a:t>
            </a:r>
            <a:r>
              <a:rPr lang="cs-CZ" sz="1200" dirty="0" err="1" smtClean="0">
                <a:solidFill>
                  <a:srgbClr val="000000"/>
                </a:solidFill>
              </a:rPr>
              <a:t>domain</a:t>
            </a:r>
            <a:r>
              <a:rPr lang="cs-CZ" sz="1200" dirty="0" smtClean="0">
                <a:solidFill>
                  <a:srgbClr val="000000"/>
                </a:solidFill>
              </a:rPr>
              <a:t> na WWW: </a:t>
            </a:r>
          </a:p>
          <a:p>
            <a:r>
              <a:rPr lang="cs-CZ" sz="1200" dirty="0" smtClean="0">
                <a:solidFill>
                  <a:srgbClr val="000000"/>
                </a:solidFill>
              </a:rPr>
              <a:t>				&lt;</a:t>
            </a:r>
            <a:r>
              <a:rPr lang="cs-CZ" sz="1200" u="sng" dirty="0" smtClean="0">
                <a:hlinkClick r:id="rId4"/>
              </a:rPr>
              <a:t>http://www.</a:t>
            </a:r>
            <a:r>
              <a:rPr lang="cs-CZ" sz="1200" u="sng" dirty="0" err="1" smtClean="0">
                <a:hlinkClick r:id="rId4"/>
              </a:rPr>
              <a:t>clker.com</a:t>
            </a:r>
            <a:r>
              <a:rPr lang="cs-CZ" sz="1200" u="sng" dirty="0" smtClean="0">
                <a:hlinkClick r:id="rId4"/>
              </a:rPr>
              <a:t>/</a:t>
            </a:r>
            <a:r>
              <a:rPr lang="cs-CZ" sz="1200" u="sng" dirty="0" err="1" smtClean="0">
                <a:hlinkClick r:id="rId4"/>
              </a:rPr>
              <a:t>clipart</a:t>
            </a:r>
            <a:r>
              <a:rPr lang="cs-CZ" sz="1200" u="sng" dirty="0" smtClean="0">
                <a:hlinkClick r:id="rId4"/>
              </a:rPr>
              <a:t>-9673.html</a:t>
            </a:r>
            <a:r>
              <a:rPr lang="cs-CZ" sz="1200" dirty="0" smtClean="0"/>
              <a:t>&gt;.</a:t>
            </a:r>
            <a:endParaRPr lang="cs-CZ" sz="1200" dirty="0" smtClean="0">
              <a:solidFill>
                <a:srgbClr val="000000"/>
              </a:solidFill>
            </a:endParaRPr>
          </a:p>
          <a:p>
            <a:r>
              <a:rPr lang="cs-CZ" sz="1200" dirty="0" err="1" smtClean="0">
                <a:solidFill>
                  <a:srgbClr val="000000"/>
                </a:solidFill>
              </a:rPr>
              <a:t>Butter</a:t>
            </a:r>
            <a:r>
              <a:rPr lang="cs-CZ" sz="1200" dirty="0" smtClean="0">
                <a:solidFill>
                  <a:srgbClr val="000000"/>
                </a:solidFill>
              </a:rPr>
              <a:t>	[cit. 2011-11-08]. Dostupný pod licencí Public </a:t>
            </a:r>
            <a:r>
              <a:rPr lang="cs-CZ" sz="1200" dirty="0" err="1" smtClean="0">
                <a:solidFill>
                  <a:srgbClr val="000000"/>
                </a:solidFill>
              </a:rPr>
              <a:t>domain</a:t>
            </a:r>
            <a:r>
              <a:rPr lang="cs-CZ" sz="1200" dirty="0" smtClean="0">
                <a:solidFill>
                  <a:srgbClr val="000000"/>
                </a:solidFill>
              </a:rPr>
              <a:t> na WWW: </a:t>
            </a:r>
          </a:p>
          <a:p>
            <a:r>
              <a:rPr lang="cs-CZ" sz="1200" dirty="0" smtClean="0">
                <a:solidFill>
                  <a:srgbClr val="000000"/>
                </a:solidFill>
              </a:rPr>
              <a:t>				&lt;</a:t>
            </a:r>
            <a:r>
              <a:rPr lang="cs-CZ" sz="1200" u="sng" dirty="0" smtClean="0">
                <a:hlinkClick r:id="rId4"/>
              </a:rPr>
              <a:t>http://www.</a:t>
            </a:r>
            <a:r>
              <a:rPr lang="cs-CZ" sz="1200" u="sng" dirty="0" err="1" smtClean="0">
                <a:hlinkClick r:id="rId4"/>
              </a:rPr>
              <a:t>clker.com</a:t>
            </a:r>
            <a:r>
              <a:rPr lang="cs-CZ" sz="1200" u="sng" dirty="0" smtClean="0">
                <a:hlinkClick r:id="rId4"/>
              </a:rPr>
              <a:t>/</a:t>
            </a:r>
            <a:r>
              <a:rPr lang="cs-CZ" sz="1200" u="sng" dirty="0" err="1" smtClean="0">
                <a:hlinkClick r:id="rId4"/>
              </a:rPr>
              <a:t>clipart</a:t>
            </a:r>
            <a:r>
              <a:rPr lang="cs-CZ" sz="1200" u="sng" dirty="0" smtClean="0">
                <a:hlinkClick r:id="rId4"/>
              </a:rPr>
              <a:t>-9673.html</a:t>
            </a:r>
            <a:r>
              <a:rPr lang="cs-CZ" sz="1200" dirty="0" smtClean="0"/>
              <a:t>&gt;.</a:t>
            </a:r>
            <a:endParaRPr lang="cs-CZ" sz="1200" dirty="0" smtClean="0">
              <a:solidFill>
                <a:srgbClr val="000000"/>
              </a:solidFill>
            </a:endParaRPr>
          </a:p>
          <a:p>
            <a:r>
              <a:rPr lang="cs-CZ" sz="1200" dirty="0" err="1" smtClean="0">
                <a:solidFill>
                  <a:srgbClr val="000000"/>
                </a:solidFill>
              </a:rPr>
              <a:t>Cake</a:t>
            </a:r>
            <a:r>
              <a:rPr lang="cs-CZ" sz="1200" dirty="0" smtClean="0">
                <a:solidFill>
                  <a:srgbClr val="000000"/>
                </a:solidFill>
              </a:rPr>
              <a:t>	[cit. 2011-11-08]. Dostupný pod licencí Public </a:t>
            </a:r>
            <a:r>
              <a:rPr lang="cs-CZ" sz="1200" dirty="0" err="1" smtClean="0">
                <a:solidFill>
                  <a:srgbClr val="000000"/>
                </a:solidFill>
              </a:rPr>
              <a:t>domain</a:t>
            </a:r>
            <a:r>
              <a:rPr lang="cs-CZ" sz="1200" dirty="0" smtClean="0">
                <a:solidFill>
                  <a:srgbClr val="000000"/>
                </a:solidFill>
              </a:rPr>
              <a:t> na WWW: </a:t>
            </a:r>
          </a:p>
          <a:p>
            <a:r>
              <a:rPr lang="cs-CZ" sz="1200" dirty="0" smtClean="0">
                <a:solidFill>
                  <a:srgbClr val="000000"/>
                </a:solidFill>
              </a:rPr>
              <a:t>				&lt;</a:t>
            </a:r>
            <a:r>
              <a:rPr lang="cs-CZ" sz="1200" u="sng" dirty="0" smtClean="0">
                <a:hlinkClick r:id="rId5"/>
              </a:rPr>
              <a:t>http://www.</a:t>
            </a:r>
            <a:r>
              <a:rPr lang="cs-CZ" sz="1200" u="sng" dirty="0" err="1" smtClean="0">
                <a:hlinkClick r:id="rId5"/>
              </a:rPr>
              <a:t>clker.com</a:t>
            </a:r>
            <a:r>
              <a:rPr lang="cs-CZ" sz="1200" u="sng" dirty="0" smtClean="0">
                <a:hlinkClick r:id="rId5"/>
              </a:rPr>
              <a:t>/</a:t>
            </a:r>
            <a:r>
              <a:rPr lang="cs-CZ" sz="1200" u="sng" dirty="0" err="1" smtClean="0">
                <a:hlinkClick r:id="rId5"/>
              </a:rPr>
              <a:t>clipart</a:t>
            </a:r>
            <a:r>
              <a:rPr lang="cs-CZ" sz="1200" u="sng" dirty="0" smtClean="0">
                <a:hlinkClick r:id="rId5"/>
              </a:rPr>
              <a:t>-14324.html</a:t>
            </a:r>
            <a:r>
              <a:rPr lang="cs-CZ" sz="1200" dirty="0" smtClean="0"/>
              <a:t>&gt;.</a:t>
            </a:r>
            <a:endParaRPr lang="cs-CZ" sz="1200" dirty="0" smtClean="0">
              <a:solidFill>
                <a:srgbClr val="000000"/>
              </a:solidFill>
            </a:endParaRPr>
          </a:p>
          <a:p>
            <a:r>
              <a:rPr lang="cs-CZ" sz="1200" dirty="0" err="1" smtClean="0">
                <a:solidFill>
                  <a:srgbClr val="000000"/>
                </a:solidFill>
              </a:rPr>
              <a:t>Cereals</a:t>
            </a:r>
            <a:r>
              <a:rPr lang="cs-CZ" sz="1200" dirty="0" smtClean="0">
                <a:solidFill>
                  <a:srgbClr val="000000"/>
                </a:solidFill>
              </a:rPr>
              <a:t>	[cit. 2011-11-08]. Dostupný pod licencí Public </a:t>
            </a:r>
            <a:r>
              <a:rPr lang="cs-CZ" sz="1200" dirty="0" err="1" smtClean="0">
                <a:solidFill>
                  <a:srgbClr val="000000"/>
                </a:solidFill>
              </a:rPr>
              <a:t>domain</a:t>
            </a:r>
            <a:r>
              <a:rPr lang="cs-CZ" sz="1200" dirty="0" smtClean="0">
                <a:solidFill>
                  <a:srgbClr val="000000"/>
                </a:solidFill>
              </a:rPr>
              <a:t> na WWW: </a:t>
            </a:r>
            <a:r>
              <a:rPr lang="cs-CZ" sz="1200" dirty="0" smtClean="0"/>
              <a:t>							&lt;</a:t>
            </a:r>
            <a:r>
              <a:rPr lang="cs-CZ" sz="1200" u="sng" dirty="0" smtClean="0">
                <a:hlinkClick r:id="rId6"/>
              </a:rPr>
              <a:t>http://www.</a:t>
            </a:r>
            <a:r>
              <a:rPr lang="cs-CZ" sz="1200" u="sng" dirty="0" err="1" smtClean="0">
                <a:hlinkClick r:id="rId6"/>
              </a:rPr>
              <a:t>clker.com</a:t>
            </a:r>
            <a:r>
              <a:rPr lang="cs-CZ" sz="1200" u="sng" dirty="0" smtClean="0">
                <a:hlinkClick r:id="rId6"/>
              </a:rPr>
              <a:t>/</a:t>
            </a:r>
            <a:r>
              <a:rPr lang="cs-CZ" sz="1200" u="sng" dirty="0" err="1" smtClean="0">
                <a:hlinkClick r:id="rId6"/>
              </a:rPr>
              <a:t>clipart</a:t>
            </a:r>
            <a:r>
              <a:rPr lang="cs-CZ" sz="1200" u="sng" dirty="0" smtClean="0">
                <a:hlinkClick r:id="rId6"/>
              </a:rPr>
              <a:t>-</a:t>
            </a:r>
            <a:r>
              <a:rPr lang="cs-CZ" sz="1200" u="sng" dirty="0" err="1" smtClean="0">
                <a:hlinkClick r:id="rId6"/>
              </a:rPr>
              <a:t>special</a:t>
            </a:r>
            <a:r>
              <a:rPr lang="cs-CZ" sz="1200" u="sng" dirty="0" smtClean="0">
                <a:hlinkClick r:id="rId6"/>
              </a:rPr>
              <a:t>-</a:t>
            </a:r>
            <a:r>
              <a:rPr lang="cs-CZ" sz="1200" u="sng" dirty="0" err="1" smtClean="0">
                <a:hlinkClick r:id="rId6"/>
              </a:rPr>
              <a:t>flakes.html</a:t>
            </a:r>
            <a:r>
              <a:rPr lang="cs-CZ" sz="1200" dirty="0" smtClean="0"/>
              <a:t>&gt;.</a:t>
            </a:r>
            <a:endParaRPr lang="cs-CZ" sz="1200" dirty="0" smtClean="0">
              <a:solidFill>
                <a:srgbClr val="000000"/>
              </a:solidFill>
            </a:endParaRPr>
          </a:p>
          <a:p>
            <a:r>
              <a:rPr lang="cs-CZ" sz="1200" dirty="0" err="1" smtClean="0">
                <a:solidFill>
                  <a:srgbClr val="000000"/>
                </a:solidFill>
              </a:rPr>
              <a:t>Fish</a:t>
            </a:r>
            <a:r>
              <a:rPr lang="cs-CZ" sz="1200" dirty="0" smtClean="0">
                <a:solidFill>
                  <a:srgbClr val="000000"/>
                </a:solidFill>
              </a:rPr>
              <a:t>	[cit. 2011-11-08]. Dostupný pod licencí Public </a:t>
            </a:r>
            <a:r>
              <a:rPr lang="cs-CZ" sz="1200" dirty="0" err="1" smtClean="0">
                <a:solidFill>
                  <a:srgbClr val="000000"/>
                </a:solidFill>
              </a:rPr>
              <a:t>domain</a:t>
            </a:r>
            <a:r>
              <a:rPr lang="cs-CZ" sz="1200" dirty="0" smtClean="0">
                <a:solidFill>
                  <a:srgbClr val="000000"/>
                </a:solidFill>
              </a:rPr>
              <a:t> na WWW: </a:t>
            </a:r>
          </a:p>
          <a:p>
            <a:r>
              <a:rPr lang="cs-CZ" sz="1200" dirty="0" smtClean="0">
                <a:solidFill>
                  <a:srgbClr val="000000"/>
                </a:solidFill>
              </a:rPr>
              <a:t>				&lt;</a:t>
            </a:r>
            <a:r>
              <a:rPr lang="cs-CZ" sz="1200" u="sng" dirty="0" smtClean="0">
                <a:hlinkClick r:id="rId7"/>
              </a:rPr>
              <a:t>http://www.</a:t>
            </a:r>
            <a:r>
              <a:rPr lang="cs-CZ" sz="1200" u="sng" dirty="0" err="1" smtClean="0">
                <a:hlinkClick r:id="rId7"/>
              </a:rPr>
              <a:t>clker.com</a:t>
            </a:r>
            <a:r>
              <a:rPr lang="cs-CZ" sz="1200" u="sng" dirty="0" smtClean="0">
                <a:hlinkClick r:id="rId7"/>
              </a:rPr>
              <a:t>/</a:t>
            </a:r>
            <a:r>
              <a:rPr lang="cs-CZ" sz="1200" u="sng" dirty="0" err="1" smtClean="0">
                <a:hlinkClick r:id="rId7"/>
              </a:rPr>
              <a:t>clipart</a:t>
            </a:r>
            <a:r>
              <a:rPr lang="cs-CZ" sz="1200" u="sng" dirty="0" smtClean="0">
                <a:hlinkClick r:id="rId7"/>
              </a:rPr>
              <a:t>-4071.html</a:t>
            </a:r>
            <a:r>
              <a:rPr lang="cs-CZ" sz="1200" dirty="0" smtClean="0"/>
              <a:t>&gt;.</a:t>
            </a:r>
            <a:endParaRPr lang="cs-CZ" sz="1200" dirty="0" smtClean="0">
              <a:solidFill>
                <a:srgbClr val="000000"/>
              </a:solidFill>
            </a:endParaRPr>
          </a:p>
          <a:p>
            <a:r>
              <a:rPr lang="cs-CZ" sz="1200" dirty="0" err="1" smtClean="0">
                <a:solidFill>
                  <a:srgbClr val="000000"/>
                </a:solidFill>
              </a:rPr>
              <a:t>Fruit</a:t>
            </a:r>
            <a:r>
              <a:rPr lang="cs-CZ" sz="1200" dirty="0" smtClean="0">
                <a:solidFill>
                  <a:srgbClr val="000000"/>
                </a:solidFill>
              </a:rPr>
              <a:t>	[cit. 2011-11-08]. Dostupný pod licencí Public </a:t>
            </a:r>
            <a:r>
              <a:rPr lang="cs-CZ" sz="1200" dirty="0" err="1" smtClean="0">
                <a:solidFill>
                  <a:srgbClr val="000000"/>
                </a:solidFill>
              </a:rPr>
              <a:t>domain</a:t>
            </a:r>
            <a:r>
              <a:rPr lang="cs-CZ" sz="1200" dirty="0" smtClean="0">
                <a:solidFill>
                  <a:srgbClr val="000000"/>
                </a:solidFill>
              </a:rPr>
              <a:t> na WWW: 						&lt;</a:t>
            </a:r>
            <a:r>
              <a:rPr lang="cs-CZ" sz="1200" u="sng" dirty="0" smtClean="0">
                <a:hlinkClick r:id="rId8"/>
              </a:rPr>
              <a:t>http://www.</a:t>
            </a:r>
            <a:r>
              <a:rPr lang="cs-CZ" sz="1200" u="sng" dirty="0" err="1" smtClean="0">
                <a:hlinkClick r:id="rId8"/>
              </a:rPr>
              <a:t>pdclipart.org</a:t>
            </a:r>
            <a:r>
              <a:rPr lang="cs-CZ" sz="1200" u="sng" dirty="0" smtClean="0">
                <a:hlinkClick r:id="rId8"/>
              </a:rPr>
              <a:t>/</a:t>
            </a:r>
            <a:r>
              <a:rPr lang="cs-CZ" sz="1200" u="sng" dirty="0" err="1" smtClean="0">
                <a:hlinkClick r:id="rId8"/>
              </a:rPr>
              <a:t>displayimage.php</a:t>
            </a:r>
            <a:r>
              <a:rPr lang="cs-CZ" sz="1200" u="sng" dirty="0" smtClean="0">
                <a:hlinkClick r:id="rId8"/>
              </a:rPr>
              <a:t>?album=43&amp;</a:t>
            </a:r>
            <a:r>
              <a:rPr lang="cs-CZ" sz="1200" u="sng" dirty="0" err="1" smtClean="0">
                <a:hlinkClick r:id="rId8"/>
              </a:rPr>
              <a:t>pos</a:t>
            </a:r>
            <a:r>
              <a:rPr lang="cs-CZ" sz="1200" u="sng" dirty="0" smtClean="0">
                <a:hlinkClick r:id="rId8"/>
              </a:rPr>
              <a:t>=55</a:t>
            </a:r>
            <a:r>
              <a:rPr lang="cs-CZ" sz="1200" dirty="0" smtClean="0"/>
              <a:t>&gt;.</a:t>
            </a:r>
            <a:endParaRPr lang="cs-CZ" sz="1200" dirty="0" smtClean="0">
              <a:solidFill>
                <a:srgbClr val="000000"/>
              </a:solidFill>
            </a:endParaRPr>
          </a:p>
          <a:p>
            <a:r>
              <a:rPr lang="cs-CZ" sz="1200" dirty="0" err="1" smtClean="0">
                <a:solidFill>
                  <a:srgbClr val="000000"/>
                </a:solidFill>
              </a:rPr>
              <a:t>Honey</a:t>
            </a:r>
            <a:r>
              <a:rPr lang="cs-CZ" sz="1200" dirty="0" smtClean="0">
                <a:solidFill>
                  <a:srgbClr val="000000"/>
                </a:solidFill>
              </a:rPr>
              <a:t>	[cit. 2011-11-08]. Dostupný pod licencí Public </a:t>
            </a:r>
            <a:r>
              <a:rPr lang="cs-CZ" sz="1200" dirty="0" err="1" smtClean="0">
                <a:solidFill>
                  <a:srgbClr val="000000"/>
                </a:solidFill>
              </a:rPr>
              <a:t>domain</a:t>
            </a:r>
            <a:r>
              <a:rPr lang="cs-CZ" sz="1200" dirty="0" smtClean="0">
                <a:solidFill>
                  <a:srgbClr val="000000"/>
                </a:solidFill>
              </a:rPr>
              <a:t> na WWW: </a:t>
            </a:r>
          </a:p>
          <a:p>
            <a:r>
              <a:rPr lang="cs-CZ" sz="1200" dirty="0" smtClean="0">
                <a:solidFill>
                  <a:srgbClr val="000000"/>
                </a:solidFill>
              </a:rPr>
              <a:t>				&lt;</a:t>
            </a:r>
            <a:r>
              <a:rPr lang="cs-CZ" sz="1200" u="sng" dirty="0" smtClean="0">
                <a:hlinkClick r:id="rId9"/>
              </a:rPr>
              <a:t>http://www.</a:t>
            </a:r>
            <a:r>
              <a:rPr lang="cs-CZ" sz="1200" u="sng" dirty="0" err="1" smtClean="0">
                <a:hlinkClick r:id="rId9"/>
              </a:rPr>
              <a:t>clker.com</a:t>
            </a:r>
            <a:r>
              <a:rPr lang="cs-CZ" sz="1200" u="sng" dirty="0" smtClean="0">
                <a:hlinkClick r:id="rId9"/>
              </a:rPr>
              <a:t>/</a:t>
            </a:r>
            <a:r>
              <a:rPr lang="cs-CZ" sz="1200" u="sng" dirty="0" err="1" smtClean="0">
                <a:hlinkClick r:id="rId9"/>
              </a:rPr>
              <a:t>clipart</a:t>
            </a:r>
            <a:r>
              <a:rPr lang="cs-CZ" sz="1200" u="sng" dirty="0" smtClean="0">
                <a:hlinkClick r:id="rId9"/>
              </a:rPr>
              <a:t>-148659.html</a:t>
            </a:r>
            <a:r>
              <a:rPr lang="cs-CZ" sz="1200" dirty="0" smtClean="0"/>
              <a:t>&gt;.</a:t>
            </a:r>
            <a:endParaRPr lang="cs-CZ" sz="1200" dirty="0" smtClean="0">
              <a:solidFill>
                <a:srgbClr val="000000"/>
              </a:solidFill>
            </a:endParaRPr>
          </a:p>
          <a:p>
            <a:r>
              <a:rPr lang="cs-CZ" sz="1200" dirty="0" err="1" smtClean="0">
                <a:solidFill>
                  <a:srgbClr val="000000"/>
                </a:solidFill>
              </a:rPr>
              <a:t>Hot</a:t>
            </a:r>
            <a:r>
              <a:rPr lang="cs-CZ" sz="1200" dirty="0" smtClean="0">
                <a:solidFill>
                  <a:srgbClr val="000000"/>
                </a:solidFill>
              </a:rPr>
              <a:t> </a:t>
            </a:r>
            <a:r>
              <a:rPr lang="cs-CZ" sz="1200" dirty="0" err="1" smtClean="0">
                <a:solidFill>
                  <a:srgbClr val="000000"/>
                </a:solidFill>
              </a:rPr>
              <a:t>chocolate</a:t>
            </a:r>
            <a:r>
              <a:rPr lang="cs-CZ" sz="1200" dirty="0" smtClean="0">
                <a:solidFill>
                  <a:srgbClr val="000000"/>
                </a:solidFill>
              </a:rPr>
              <a:t> [cit. 2011-11-08]. Dostupný pod licencí Public </a:t>
            </a:r>
            <a:r>
              <a:rPr lang="cs-CZ" sz="1200" dirty="0" err="1" smtClean="0">
                <a:solidFill>
                  <a:srgbClr val="000000"/>
                </a:solidFill>
              </a:rPr>
              <a:t>domain</a:t>
            </a:r>
            <a:r>
              <a:rPr lang="cs-CZ" sz="1200" dirty="0" smtClean="0">
                <a:solidFill>
                  <a:srgbClr val="000000"/>
                </a:solidFill>
              </a:rPr>
              <a:t> na WWW: 							&lt;</a:t>
            </a:r>
            <a:r>
              <a:rPr lang="cs-CZ" sz="1200" u="sng" dirty="0" smtClean="0">
                <a:hlinkClick r:id="rId10"/>
              </a:rPr>
              <a:t>http://www.</a:t>
            </a:r>
            <a:r>
              <a:rPr lang="cs-CZ" sz="1200" u="sng" dirty="0" err="1" smtClean="0">
                <a:hlinkClick r:id="rId10"/>
              </a:rPr>
              <a:t>clker.com</a:t>
            </a:r>
            <a:r>
              <a:rPr lang="cs-CZ" sz="1200" u="sng" dirty="0" smtClean="0">
                <a:hlinkClick r:id="rId10"/>
              </a:rPr>
              <a:t>/</a:t>
            </a:r>
            <a:r>
              <a:rPr lang="cs-CZ" sz="1200" u="sng" dirty="0" err="1" smtClean="0">
                <a:hlinkClick r:id="rId10"/>
              </a:rPr>
              <a:t>clipart</a:t>
            </a:r>
            <a:r>
              <a:rPr lang="cs-CZ" sz="1200" u="sng" dirty="0" smtClean="0">
                <a:hlinkClick r:id="rId10"/>
              </a:rPr>
              <a:t>-</a:t>
            </a:r>
            <a:r>
              <a:rPr lang="cs-CZ" sz="1200" u="sng" dirty="0" err="1" smtClean="0">
                <a:hlinkClick r:id="rId10"/>
              </a:rPr>
              <a:t>mug</a:t>
            </a:r>
            <a:r>
              <a:rPr lang="cs-CZ" sz="1200" u="sng" dirty="0" smtClean="0">
                <a:hlinkClick r:id="rId10"/>
              </a:rPr>
              <a:t>-6.html</a:t>
            </a:r>
            <a:r>
              <a:rPr lang="cs-CZ" sz="1200" dirty="0" smtClean="0"/>
              <a:t>&gt;.</a:t>
            </a:r>
            <a:endParaRPr lang="cs-CZ" sz="1200" dirty="0" smtClean="0">
              <a:solidFill>
                <a:srgbClr val="000000"/>
              </a:solidFill>
            </a:endParaRPr>
          </a:p>
          <a:p>
            <a:r>
              <a:rPr lang="cs-CZ" sz="1200" dirty="0" err="1" smtClean="0">
                <a:solidFill>
                  <a:srgbClr val="000000"/>
                </a:solidFill>
              </a:rPr>
              <a:t>Cheese</a:t>
            </a:r>
            <a:r>
              <a:rPr lang="cs-CZ" sz="1200" dirty="0" smtClean="0">
                <a:solidFill>
                  <a:srgbClr val="000000"/>
                </a:solidFill>
              </a:rPr>
              <a:t>	[cit. 2011-11-08]. Dostupný pod licencí Public </a:t>
            </a:r>
            <a:r>
              <a:rPr lang="cs-CZ" sz="1200" dirty="0" err="1" smtClean="0">
                <a:solidFill>
                  <a:srgbClr val="000000"/>
                </a:solidFill>
              </a:rPr>
              <a:t>domain</a:t>
            </a:r>
            <a:r>
              <a:rPr lang="cs-CZ" sz="1200" dirty="0" smtClean="0">
                <a:solidFill>
                  <a:srgbClr val="000000"/>
                </a:solidFill>
              </a:rPr>
              <a:t> na WWW: </a:t>
            </a:r>
          </a:p>
          <a:p>
            <a:r>
              <a:rPr lang="cs-CZ" sz="1200" dirty="0" smtClean="0">
                <a:solidFill>
                  <a:srgbClr val="000000"/>
                </a:solidFill>
              </a:rPr>
              <a:t>				&lt;</a:t>
            </a:r>
            <a:r>
              <a:rPr lang="cs-CZ" sz="1200" u="sng" dirty="0" smtClean="0">
                <a:hlinkClick r:id="rId11"/>
              </a:rPr>
              <a:t>http://www.</a:t>
            </a:r>
            <a:r>
              <a:rPr lang="cs-CZ" sz="1200" u="sng" dirty="0" err="1" smtClean="0">
                <a:hlinkClick r:id="rId11"/>
              </a:rPr>
              <a:t>clker.com</a:t>
            </a:r>
            <a:r>
              <a:rPr lang="cs-CZ" sz="1200" u="sng" dirty="0" smtClean="0">
                <a:hlinkClick r:id="rId11"/>
              </a:rPr>
              <a:t>/</a:t>
            </a:r>
            <a:r>
              <a:rPr lang="cs-CZ" sz="1200" u="sng" dirty="0" err="1" smtClean="0">
                <a:hlinkClick r:id="rId11"/>
              </a:rPr>
              <a:t>clipart</a:t>
            </a:r>
            <a:r>
              <a:rPr lang="cs-CZ" sz="1200" u="sng" dirty="0" smtClean="0">
                <a:hlinkClick r:id="rId11"/>
              </a:rPr>
              <a:t>-12567.html</a:t>
            </a:r>
            <a:r>
              <a:rPr lang="cs-CZ" sz="1200" dirty="0" smtClean="0"/>
              <a:t>&gt;.</a:t>
            </a:r>
            <a:endParaRPr lang="cs-CZ" sz="1200" dirty="0" smtClean="0">
              <a:solidFill>
                <a:srgbClr val="000000"/>
              </a:solidFill>
            </a:endParaRPr>
          </a:p>
          <a:p>
            <a:r>
              <a:rPr lang="cs-CZ" sz="1200" dirty="0" smtClean="0">
                <a:solidFill>
                  <a:srgbClr val="000000"/>
                </a:solidFill>
              </a:rPr>
              <a:t>Jam	[cit. 2011-11-08]. Dostupný pod licencí Public </a:t>
            </a:r>
            <a:r>
              <a:rPr lang="cs-CZ" sz="1200" dirty="0" err="1" smtClean="0">
                <a:solidFill>
                  <a:srgbClr val="000000"/>
                </a:solidFill>
              </a:rPr>
              <a:t>domain</a:t>
            </a:r>
            <a:r>
              <a:rPr lang="cs-CZ" sz="1200" dirty="0" smtClean="0">
                <a:solidFill>
                  <a:srgbClr val="000000"/>
                </a:solidFill>
              </a:rPr>
              <a:t> na WWW: </a:t>
            </a:r>
          </a:p>
          <a:p>
            <a:r>
              <a:rPr lang="cs-CZ" sz="1200" dirty="0" smtClean="0">
                <a:solidFill>
                  <a:srgbClr val="000000"/>
                </a:solidFill>
              </a:rPr>
              <a:t>				&lt;</a:t>
            </a:r>
            <a:r>
              <a:rPr lang="cs-CZ" sz="1200" u="sng" dirty="0" smtClean="0">
                <a:hlinkClick r:id="rId12"/>
              </a:rPr>
              <a:t>http://www.</a:t>
            </a:r>
            <a:r>
              <a:rPr lang="cs-CZ" sz="1200" u="sng" dirty="0" err="1" smtClean="0">
                <a:hlinkClick r:id="rId12"/>
              </a:rPr>
              <a:t>clker.com</a:t>
            </a:r>
            <a:r>
              <a:rPr lang="cs-CZ" sz="1200" u="sng" dirty="0" smtClean="0">
                <a:hlinkClick r:id="rId12"/>
              </a:rPr>
              <a:t>/</a:t>
            </a:r>
            <a:r>
              <a:rPr lang="cs-CZ" sz="1200" u="sng" dirty="0" err="1" smtClean="0">
                <a:hlinkClick r:id="rId12"/>
              </a:rPr>
              <a:t>clipart</a:t>
            </a:r>
            <a:r>
              <a:rPr lang="cs-CZ" sz="1200" u="sng" dirty="0" smtClean="0">
                <a:hlinkClick r:id="rId12"/>
              </a:rPr>
              <a:t>-13300.html</a:t>
            </a:r>
            <a:r>
              <a:rPr lang="cs-CZ" sz="1200" dirty="0" smtClean="0"/>
              <a:t>&gt;.</a:t>
            </a:r>
            <a:endParaRPr lang="cs-CZ" sz="1200" dirty="0" smtClean="0">
              <a:solidFill>
                <a:srgbClr val="000000"/>
              </a:solidFill>
            </a:endParaRPr>
          </a:p>
          <a:p>
            <a:r>
              <a:rPr lang="cs-CZ" sz="1200" dirty="0" smtClean="0">
                <a:solidFill>
                  <a:srgbClr val="000000"/>
                </a:solidFill>
              </a:rPr>
              <a:t>Lemon	[cit. 2011-11-08]. Dostupný pod licencí Public </a:t>
            </a:r>
            <a:r>
              <a:rPr lang="cs-CZ" sz="1200" dirty="0" err="1" smtClean="0">
                <a:solidFill>
                  <a:srgbClr val="000000"/>
                </a:solidFill>
              </a:rPr>
              <a:t>domain</a:t>
            </a:r>
            <a:r>
              <a:rPr lang="cs-CZ" sz="1200" dirty="0" smtClean="0">
                <a:solidFill>
                  <a:srgbClr val="000000"/>
                </a:solidFill>
              </a:rPr>
              <a:t> na WWW: </a:t>
            </a:r>
          </a:p>
          <a:p>
            <a:r>
              <a:rPr lang="cs-CZ" sz="1200" dirty="0" smtClean="0">
                <a:solidFill>
                  <a:srgbClr val="000000"/>
                </a:solidFill>
              </a:rPr>
              <a:t>				&lt;</a:t>
            </a:r>
            <a:r>
              <a:rPr lang="cs-CZ" sz="1200" u="sng" dirty="0" smtClean="0">
                <a:hlinkClick r:id="rId13"/>
              </a:rPr>
              <a:t>http://www.</a:t>
            </a:r>
            <a:r>
              <a:rPr lang="cs-CZ" sz="1200" u="sng" dirty="0" err="1" smtClean="0">
                <a:hlinkClick r:id="rId13"/>
              </a:rPr>
              <a:t>clker.com</a:t>
            </a:r>
            <a:r>
              <a:rPr lang="cs-CZ" sz="1200" u="sng" dirty="0" smtClean="0">
                <a:hlinkClick r:id="rId13"/>
              </a:rPr>
              <a:t>/</a:t>
            </a:r>
            <a:r>
              <a:rPr lang="cs-CZ" sz="1200" u="sng" dirty="0" err="1" smtClean="0">
                <a:hlinkClick r:id="rId13"/>
              </a:rPr>
              <a:t>clipart</a:t>
            </a:r>
            <a:r>
              <a:rPr lang="cs-CZ" sz="1200" u="sng" dirty="0" smtClean="0">
                <a:hlinkClick r:id="rId13"/>
              </a:rPr>
              <a:t>-4043.html</a:t>
            </a:r>
            <a:r>
              <a:rPr lang="cs-CZ" sz="1200" dirty="0" smtClean="0"/>
              <a:t>&gt;.</a:t>
            </a:r>
            <a:endParaRPr lang="cs-CZ" sz="1200" dirty="0" smtClean="0">
              <a:solidFill>
                <a:srgbClr val="000000"/>
              </a:solidFill>
            </a:endParaRPr>
          </a:p>
          <a:p>
            <a:r>
              <a:rPr lang="cs-CZ" sz="1200" dirty="0" err="1" smtClean="0">
                <a:solidFill>
                  <a:srgbClr val="000000"/>
                </a:solidFill>
              </a:rPr>
              <a:t>Milk</a:t>
            </a:r>
            <a:r>
              <a:rPr lang="cs-CZ" sz="1200" dirty="0" smtClean="0">
                <a:solidFill>
                  <a:srgbClr val="000000"/>
                </a:solidFill>
              </a:rPr>
              <a:t>	[cit. 2011-11-08]. Dostupný pod licencí Public </a:t>
            </a:r>
            <a:r>
              <a:rPr lang="cs-CZ" sz="1200" dirty="0" err="1" smtClean="0">
                <a:solidFill>
                  <a:srgbClr val="000000"/>
                </a:solidFill>
              </a:rPr>
              <a:t>domain</a:t>
            </a:r>
            <a:r>
              <a:rPr lang="cs-CZ" sz="1200" dirty="0" smtClean="0">
                <a:solidFill>
                  <a:srgbClr val="000000"/>
                </a:solidFill>
              </a:rPr>
              <a:t> na WWW: </a:t>
            </a:r>
          </a:p>
          <a:p>
            <a:r>
              <a:rPr lang="cs-CZ" sz="1200" dirty="0" smtClean="0">
                <a:solidFill>
                  <a:srgbClr val="000000"/>
                </a:solidFill>
              </a:rPr>
              <a:t>				&lt;</a:t>
            </a:r>
            <a:r>
              <a:rPr lang="cs-CZ" sz="1200" u="sng" dirty="0" smtClean="0">
                <a:hlinkClick r:id="rId14"/>
              </a:rPr>
              <a:t>http://www.</a:t>
            </a:r>
            <a:r>
              <a:rPr lang="cs-CZ" sz="1200" u="sng" dirty="0" err="1" smtClean="0">
                <a:hlinkClick r:id="rId14"/>
              </a:rPr>
              <a:t>clker.com</a:t>
            </a:r>
            <a:r>
              <a:rPr lang="cs-CZ" sz="1200" u="sng" dirty="0" smtClean="0">
                <a:hlinkClick r:id="rId14"/>
              </a:rPr>
              <a:t>/</a:t>
            </a:r>
            <a:r>
              <a:rPr lang="cs-CZ" sz="1200" u="sng" dirty="0" err="1" smtClean="0">
                <a:hlinkClick r:id="rId14"/>
              </a:rPr>
              <a:t>clipart</a:t>
            </a:r>
            <a:r>
              <a:rPr lang="cs-CZ" sz="1200" u="sng" dirty="0" smtClean="0">
                <a:hlinkClick r:id="rId14"/>
              </a:rPr>
              <a:t>-box-</a:t>
            </a:r>
            <a:r>
              <a:rPr lang="cs-CZ" sz="1200" u="sng" dirty="0" err="1" smtClean="0">
                <a:hlinkClick r:id="rId14"/>
              </a:rPr>
              <a:t>of</a:t>
            </a:r>
            <a:r>
              <a:rPr lang="cs-CZ" sz="1200" u="sng" dirty="0" smtClean="0">
                <a:hlinkClick r:id="rId14"/>
              </a:rPr>
              <a:t>-</a:t>
            </a:r>
            <a:r>
              <a:rPr lang="cs-CZ" sz="1200" u="sng" dirty="0" err="1" smtClean="0">
                <a:hlinkClick r:id="rId14"/>
              </a:rPr>
              <a:t>milk.html</a:t>
            </a:r>
            <a:r>
              <a:rPr lang="cs-CZ" sz="1200" dirty="0" smtClean="0"/>
              <a:t>&gt;.</a:t>
            </a:r>
            <a:endParaRPr lang="cs-CZ" sz="1200" dirty="0" smtClean="0">
              <a:solidFill>
                <a:srgbClr val="000000"/>
              </a:solidFill>
            </a:endParaRPr>
          </a:p>
          <a:p>
            <a:r>
              <a:rPr lang="cs-CZ" sz="1200" dirty="0" err="1" smtClean="0">
                <a:solidFill>
                  <a:srgbClr val="000000"/>
                </a:solidFill>
              </a:rPr>
              <a:t>Orange</a:t>
            </a:r>
            <a:r>
              <a:rPr lang="cs-CZ" sz="1200" dirty="0" smtClean="0">
                <a:solidFill>
                  <a:srgbClr val="000000"/>
                </a:solidFill>
              </a:rPr>
              <a:t>	[cit. 2011-11-08]. Dostupný pod licencí Public </a:t>
            </a:r>
            <a:r>
              <a:rPr lang="cs-CZ" sz="1200" dirty="0" err="1" smtClean="0">
                <a:solidFill>
                  <a:srgbClr val="000000"/>
                </a:solidFill>
              </a:rPr>
              <a:t>domain</a:t>
            </a:r>
            <a:r>
              <a:rPr lang="cs-CZ" sz="1200" dirty="0" smtClean="0">
                <a:solidFill>
                  <a:srgbClr val="000000"/>
                </a:solidFill>
              </a:rPr>
              <a:t> na WWW: </a:t>
            </a:r>
          </a:p>
          <a:p>
            <a:r>
              <a:rPr lang="cs-CZ" sz="1200" dirty="0" smtClean="0">
                <a:solidFill>
                  <a:srgbClr val="000000"/>
                </a:solidFill>
              </a:rPr>
              <a:t>				&lt;</a:t>
            </a:r>
            <a:r>
              <a:rPr lang="cs-CZ" sz="1200" u="sng" dirty="0" smtClean="0">
                <a:hlinkClick r:id="rId15"/>
              </a:rPr>
              <a:t>http://www.</a:t>
            </a:r>
            <a:r>
              <a:rPr lang="cs-CZ" sz="1200" u="sng" dirty="0" err="1" smtClean="0">
                <a:hlinkClick r:id="rId15"/>
              </a:rPr>
              <a:t>clker.com</a:t>
            </a:r>
            <a:r>
              <a:rPr lang="cs-CZ" sz="1200" u="sng" dirty="0" smtClean="0">
                <a:hlinkClick r:id="rId15"/>
              </a:rPr>
              <a:t>/</a:t>
            </a:r>
            <a:r>
              <a:rPr lang="cs-CZ" sz="1200" u="sng" dirty="0" err="1" smtClean="0">
                <a:hlinkClick r:id="rId15"/>
              </a:rPr>
              <a:t>clipart</a:t>
            </a:r>
            <a:r>
              <a:rPr lang="cs-CZ" sz="1200" u="sng" dirty="0" smtClean="0">
                <a:hlinkClick r:id="rId15"/>
              </a:rPr>
              <a:t>-4045.html</a:t>
            </a:r>
            <a:r>
              <a:rPr lang="cs-CZ" sz="1200" dirty="0" smtClean="0"/>
              <a:t>&gt;.</a:t>
            </a:r>
            <a:endParaRPr lang="cs-CZ" sz="1200" dirty="0" smtClean="0">
              <a:solidFill>
                <a:srgbClr val="000000"/>
              </a:solidFill>
            </a:endParaRPr>
          </a:p>
          <a:p>
            <a:endParaRPr lang="cs-CZ" sz="1200" dirty="0">
              <a:solidFill>
                <a:srgbClr val="000000"/>
              </a:solidFill>
            </a:endParaRPr>
          </a:p>
          <a:p>
            <a:endParaRPr lang="cs-CZ" sz="12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4"/>
          <p:cNvSpPr txBox="1">
            <a:spLocks noChangeArrowheads="1"/>
          </p:cNvSpPr>
          <p:nvPr/>
        </p:nvSpPr>
        <p:spPr bwMode="auto">
          <a:xfrm>
            <a:off x="7164388" y="115888"/>
            <a:ext cx="1835150" cy="28416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1200" dirty="0" smtClean="0"/>
              <a:t>VY_32_INOVACE_26</a:t>
            </a:r>
            <a:endParaRPr lang="cs-CZ" sz="1200" dirty="0"/>
          </a:p>
        </p:txBody>
      </p:sp>
      <p:sp>
        <p:nvSpPr>
          <p:cNvPr id="4" name="TextovéPole 3"/>
          <p:cNvSpPr txBox="1"/>
          <p:nvPr/>
        </p:nvSpPr>
        <p:spPr>
          <a:xfrm>
            <a:off x="323528" y="764704"/>
            <a:ext cx="856895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 err="1" smtClean="0">
                <a:solidFill>
                  <a:srgbClr val="000000"/>
                </a:solidFill>
              </a:rPr>
              <a:t>Roll</a:t>
            </a:r>
            <a:r>
              <a:rPr lang="cs-CZ" sz="1200" dirty="0" smtClean="0">
                <a:solidFill>
                  <a:srgbClr val="000000"/>
                </a:solidFill>
              </a:rPr>
              <a:t>	[cit. 2011-11-08]. Dostupný pod licencí Public </a:t>
            </a:r>
            <a:r>
              <a:rPr lang="cs-CZ" sz="1200" dirty="0" err="1" smtClean="0">
                <a:solidFill>
                  <a:srgbClr val="000000"/>
                </a:solidFill>
              </a:rPr>
              <a:t>domain</a:t>
            </a:r>
            <a:r>
              <a:rPr lang="cs-CZ" sz="1200" dirty="0" smtClean="0">
                <a:solidFill>
                  <a:srgbClr val="000000"/>
                </a:solidFill>
              </a:rPr>
              <a:t> na WWW: </a:t>
            </a:r>
          </a:p>
          <a:p>
            <a:r>
              <a:rPr lang="cs-CZ" sz="1200" dirty="0" smtClean="0">
                <a:solidFill>
                  <a:srgbClr val="000000"/>
                </a:solidFill>
              </a:rPr>
              <a:t>				&lt;</a:t>
            </a:r>
            <a:r>
              <a:rPr lang="cs-CZ" sz="1200" u="sng" dirty="0" smtClean="0">
                <a:hlinkClick r:id="rId2"/>
              </a:rPr>
              <a:t>http://www.</a:t>
            </a:r>
            <a:r>
              <a:rPr lang="cs-CZ" sz="1200" u="sng" dirty="0" err="1" smtClean="0">
                <a:hlinkClick r:id="rId2"/>
              </a:rPr>
              <a:t>clker.com</a:t>
            </a:r>
            <a:r>
              <a:rPr lang="cs-CZ" sz="1200" u="sng" dirty="0" smtClean="0">
                <a:hlinkClick r:id="rId2"/>
              </a:rPr>
              <a:t>/</a:t>
            </a:r>
            <a:r>
              <a:rPr lang="cs-CZ" sz="1200" u="sng" dirty="0" err="1" smtClean="0">
                <a:hlinkClick r:id="rId2"/>
              </a:rPr>
              <a:t>clipart</a:t>
            </a:r>
            <a:r>
              <a:rPr lang="cs-CZ" sz="1200" u="sng" dirty="0" smtClean="0">
                <a:hlinkClick r:id="rId2"/>
              </a:rPr>
              <a:t>-25988.html</a:t>
            </a:r>
            <a:r>
              <a:rPr lang="cs-CZ" sz="1200" dirty="0" smtClean="0"/>
              <a:t>&gt;.</a:t>
            </a:r>
          </a:p>
          <a:p>
            <a:r>
              <a:rPr lang="cs-CZ" sz="1200" dirty="0" err="1" smtClean="0">
                <a:solidFill>
                  <a:srgbClr val="000000"/>
                </a:solidFill>
              </a:rPr>
              <a:t>Sugar</a:t>
            </a:r>
            <a:r>
              <a:rPr lang="cs-CZ" sz="1200" dirty="0" smtClean="0">
                <a:solidFill>
                  <a:srgbClr val="000000"/>
                </a:solidFill>
              </a:rPr>
              <a:t>	[cit. 2011-11-08]. Dostupný pod licencí Public </a:t>
            </a:r>
            <a:r>
              <a:rPr lang="cs-CZ" sz="1200" dirty="0" err="1" smtClean="0">
                <a:solidFill>
                  <a:srgbClr val="000000"/>
                </a:solidFill>
              </a:rPr>
              <a:t>domain</a:t>
            </a:r>
            <a:r>
              <a:rPr lang="cs-CZ" sz="1200" dirty="0" smtClean="0">
                <a:solidFill>
                  <a:srgbClr val="000000"/>
                </a:solidFill>
              </a:rPr>
              <a:t> na WWW: </a:t>
            </a:r>
            <a:r>
              <a:rPr lang="cs-CZ" sz="1200" dirty="0" smtClean="0"/>
              <a:t>						&lt;</a:t>
            </a:r>
            <a:r>
              <a:rPr lang="cs-CZ" sz="1200" u="sng" dirty="0" smtClean="0">
                <a:hlinkClick r:id="rId3"/>
              </a:rPr>
              <a:t>http://www.</a:t>
            </a:r>
            <a:r>
              <a:rPr lang="cs-CZ" sz="1200" u="sng" dirty="0" err="1" smtClean="0">
                <a:hlinkClick r:id="rId3"/>
              </a:rPr>
              <a:t>clker.com</a:t>
            </a:r>
            <a:r>
              <a:rPr lang="cs-CZ" sz="1200" u="sng" dirty="0" smtClean="0">
                <a:hlinkClick r:id="rId3"/>
              </a:rPr>
              <a:t>/</a:t>
            </a:r>
            <a:r>
              <a:rPr lang="cs-CZ" sz="1200" u="sng" dirty="0" err="1" smtClean="0">
                <a:hlinkClick r:id="rId3"/>
              </a:rPr>
              <a:t>clipart</a:t>
            </a:r>
            <a:r>
              <a:rPr lang="cs-CZ" sz="1200" u="sng" dirty="0" smtClean="0">
                <a:hlinkClick r:id="rId3"/>
              </a:rPr>
              <a:t>-</a:t>
            </a:r>
            <a:r>
              <a:rPr lang="cs-CZ" sz="1200" u="sng" dirty="0" err="1" smtClean="0">
                <a:hlinkClick r:id="rId3"/>
              </a:rPr>
              <a:t>sugar</a:t>
            </a:r>
            <a:r>
              <a:rPr lang="cs-CZ" sz="1200" u="sng" dirty="0" smtClean="0">
                <a:hlinkClick r:id="rId3"/>
              </a:rPr>
              <a:t>-on-</a:t>
            </a:r>
            <a:r>
              <a:rPr lang="cs-CZ" sz="1200" u="sng" dirty="0" err="1" smtClean="0">
                <a:hlinkClick r:id="rId3"/>
              </a:rPr>
              <a:t>spoon</a:t>
            </a:r>
            <a:r>
              <a:rPr lang="cs-CZ" sz="1200" u="sng" dirty="0" smtClean="0">
                <a:hlinkClick r:id="rId3"/>
              </a:rPr>
              <a:t>-</a:t>
            </a:r>
            <a:r>
              <a:rPr lang="cs-CZ" sz="1200" u="sng" dirty="0" err="1" smtClean="0">
                <a:hlinkClick r:id="rId3"/>
              </a:rPr>
              <a:t>doctored.html</a:t>
            </a:r>
            <a:r>
              <a:rPr lang="cs-CZ" sz="1200" dirty="0" smtClean="0"/>
              <a:t>&gt;.</a:t>
            </a:r>
            <a:endParaRPr lang="cs-CZ" sz="1200" dirty="0" smtClean="0">
              <a:solidFill>
                <a:srgbClr val="000000"/>
              </a:solidFill>
            </a:endParaRPr>
          </a:p>
          <a:p>
            <a:r>
              <a:rPr lang="cs-CZ" sz="1200" dirty="0" err="1" smtClean="0">
                <a:solidFill>
                  <a:srgbClr val="000000"/>
                </a:solidFill>
              </a:rPr>
              <a:t>Tea</a:t>
            </a:r>
            <a:r>
              <a:rPr lang="cs-CZ" sz="1200" dirty="0" smtClean="0">
                <a:solidFill>
                  <a:srgbClr val="000000"/>
                </a:solidFill>
              </a:rPr>
              <a:t>	[cit. 2011-11-08]. Dostupný pod licencí Public </a:t>
            </a:r>
            <a:r>
              <a:rPr lang="cs-CZ" sz="1200" dirty="0" err="1" smtClean="0">
                <a:solidFill>
                  <a:srgbClr val="000000"/>
                </a:solidFill>
              </a:rPr>
              <a:t>domain</a:t>
            </a:r>
            <a:r>
              <a:rPr lang="cs-CZ" sz="1200" dirty="0" smtClean="0">
                <a:solidFill>
                  <a:srgbClr val="000000"/>
                </a:solidFill>
              </a:rPr>
              <a:t> na WWW: </a:t>
            </a:r>
          </a:p>
          <a:p>
            <a:r>
              <a:rPr lang="cs-CZ" sz="1200" dirty="0" smtClean="0">
                <a:solidFill>
                  <a:srgbClr val="000000"/>
                </a:solidFill>
              </a:rPr>
              <a:t>				&lt;</a:t>
            </a:r>
            <a:r>
              <a:rPr lang="cs-CZ" sz="1200" u="sng" dirty="0" smtClean="0">
                <a:hlinkClick r:id="rId4"/>
              </a:rPr>
              <a:t>http://www.</a:t>
            </a:r>
            <a:r>
              <a:rPr lang="cs-CZ" sz="1200" u="sng" dirty="0" err="1" smtClean="0">
                <a:hlinkClick r:id="rId4"/>
              </a:rPr>
              <a:t>clker.com</a:t>
            </a:r>
            <a:r>
              <a:rPr lang="cs-CZ" sz="1200" u="sng" dirty="0" smtClean="0">
                <a:hlinkClick r:id="rId4"/>
              </a:rPr>
              <a:t>/</a:t>
            </a:r>
            <a:r>
              <a:rPr lang="cs-CZ" sz="1200" u="sng" dirty="0" err="1" smtClean="0">
                <a:hlinkClick r:id="rId4"/>
              </a:rPr>
              <a:t>clipart</a:t>
            </a:r>
            <a:r>
              <a:rPr lang="cs-CZ" sz="1200" u="sng" dirty="0" smtClean="0">
                <a:hlinkClick r:id="rId4"/>
              </a:rPr>
              <a:t>-3942.html</a:t>
            </a:r>
            <a:r>
              <a:rPr lang="cs-CZ" sz="1200" dirty="0" smtClean="0"/>
              <a:t>&gt;.</a:t>
            </a:r>
            <a:endParaRPr lang="cs-CZ" sz="1200" dirty="0" smtClean="0">
              <a:solidFill>
                <a:srgbClr val="000000"/>
              </a:solidFill>
            </a:endParaRPr>
          </a:p>
          <a:p>
            <a:r>
              <a:rPr lang="cs-CZ" sz="1200" dirty="0" err="1" smtClean="0">
                <a:solidFill>
                  <a:srgbClr val="000000"/>
                </a:solidFill>
              </a:rPr>
              <a:t>Vegetables</a:t>
            </a:r>
            <a:r>
              <a:rPr lang="cs-CZ" sz="1200" dirty="0" smtClean="0">
                <a:solidFill>
                  <a:srgbClr val="000000"/>
                </a:solidFill>
              </a:rPr>
              <a:t>	[cit. 2011-11-08]. Dostupný pod licencí Public </a:t>
            </a:r>
            <a:r>
              <a:rPr lang="cs-CZ" sz="1200" dirty="0" err="1" smtClean="0">
                <a:solidFill>
                  <a:srgbClr val="000000"/>
                </a:solidFill>
              </a:rPr>
              <a:t>domain</a:t>
            </a:r>
            <a:r>
              <a:rPr lang="cs-CZ" sz="1200" dirty="0" smtClean="0">
                <a:solidFill>
                  <a:srgbClr val="000000"/>
                </a:solidFill>
              </a:rPr>
              <a:t> na WWW: </a:t>
            </a:r>
          </a:p>
          <a:p>
            <a:r>
              <a:rPr lang="cs-CZ" sz="1200" dirty="0" smtClean="0">
                <a:solidFill>
                  <a:srgbClr val="000000"/>
                </a:solidFill>
              </a:rPr>
              <a:t>				&lt;</a:t>
            </a:r>
            <a:r>
              <a:rPr lang="cs-CZ" sz="1200" u="sng" dirty="0" smtClean="0">
                <a:hlinkClick r:id="rId5"/>
              </a:rPr>
              <a:t>http://www.</a:t>
            </a:r>
            <a:r>
              <a:rPr lang="cs-CZ" sz="1200" u="sng" dirty="0" err="1" smtClean="0">
                <a:hlinkClick r:id="rId5"/>
              </a:rPr>
              <a:t>clker.com</a:t>
            </a:r>
            <a:r>
              <a:rPr lang="cs-CZ" sz="1200" u="sng" dirty="0" smtClean="0">
                <a:hlinkClick r:id="rId5"/>
              </a:rPr>
              <a:t>/</a:t>
            </a:r>
            <a:r>
              <a:rPr lang="cs-CZ" sz="1200" u="sng" dirty="0" err="1" smtClean="0">
                <a:hlinkClick r:id="rId5"/>
              </a:rPr>
              <a:t>clipart</a:t>
            </a:r>
            <a:r>
              <a:rPr lang="cs-CZ" sz="1200" u="sng" dirty="0" smtClean="0">
                <a:hlinkClick r:id="rId5"/>
              </a:rPr>
              <a:t>-10358.html</a:t>
            </a:r>
            <a:r>
              <a:rPr lang="cs-CZ" sz="1200" dirty="0" smtClean="0"/>
              <a:t>&gt;.</a:t>
            </a:r>
            <a:endParaRPr lang="cs-CZ" sz="1200" dirty="0" smtClean="0">
              <a:solidFill>
                <a:srgbClr val="000000"/>
              </a:solidFill>
            </a:endParaRPr>
          </a:p>
          <a:p>
            <a:r>
              <a:rPr lang="cs-CZ" sz="1200" dirty="0" err="1" smtClean="0">
                <a:solidFill>
                  <a:srgbClr val="000000"/>
                </a:solidFill>
              </a:rPr>
              <a:t>Water</a:t>
            </a:r>
            <a:r>
              <a:rPr lang="cs-CZ" sz="1200" dirty="0" smtClean="0">
                <a:solidFill>
                  <a:srgbClr val="000000"/>
                </a:solidFill>
              </a:rPr>
              <a:t>	[cit. 2011-11-08]. Dostupný pod licencí Public </a:t>
            </a:r>
            <a:r>
              <a:rPr lang="cs-CZ" sz="1200" dirty="0" err="1" smtClean="0">
                <a:solidFill>
                  <a:srgbClr val="000000"/>
                </a:solidFill>
              </a:rPr>
              <a:t>domain</a:t>
            </a:r>
            <a:r>
              <a:rPr lang="cs-CZ" sz="1200" dirty="0" smtClean="0">
                <a:solidFill>
                  <a:srgbClr val="000000"/>
                </a:solidFill>
              </a:rPr>
              <a:t> na WWW: </a:t>
            </a:r>
          </a:p>
          <a:p>
            <a:r>
              <a:rPr lang="cs-CZ" sz="1200" dirty="0" smtClean="0">
                <a:solidFill>
                  <a:srgbClr val="000000"/>
                </a:solidFill>
              </a:rPr>
              <a:t>				&lt;</a:t>
            </a:r>
            <a:r>
              <a:rPr lang="cs-CZ" sz="1200" u="sng" dirty="0" smtClean="0">
                <a:hlinkClick r:id="rId6"/>
              </a:rPr>
              <a:t>http://www.</a:t>
            </a:r>
            <a:r>
              <a:rPr lang="cs-CZ" sz="1200" u="sng" dirty="0" err="1" smtClean="0">
                <a:hlinkClick r:id="rId6"/>
              </a:rPr>
              <a:t>clker.com</a:t>
            </a:r>
            <a:r>
              <a:rPr lang="cs-CZ" sz="1200" u="sng" dirty="0" smtClean="0">
                <a:hlinkClick r:id="rId6"/>
              </a:rPr>
              <a:t>/</a:t>
            </a:r>
            <a:r>
              <a:rPr lang="cs-CZ" sz="1200" u="sng" dirty="0" err="1" smtClean="0">
                <a:hlinkClick r:id="rId6"/>
              </a:rPr>
              <a:t>clipart</a:t>
            </a:r>
            <a:r>
              <a:rPr lang="cs-CZ" sz="1200" u="sng" dirty="0" smtClean="0">
                <a:hlinkClick r:id="rId6"/>
              </a:rPr>
              <a:t>-3915.html</a:t>
            </a:r>
            <a:r>
              <a:rPr lang="cs-CZ" sz="1200" dirty="0" smtClean="0"/>
              <a:t>&gt;.</a:t>
            </a:r>
            <a:endParaRPr lang="cs-CZ" sz="1200" dirty="0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/>
          <p:cNvSpPr/>
          <p:nvPr/>
        </p:nvSpPr>
        <p:spPr>
          <a:xfrm>
            <a:off x="251520" y="908720"/>
            <a:ext cx="8568952" cy="57246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2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Název materiálu:	</a:t>
            </a:r>
          </a:p>
          <a:p>
            <a:endParaRPr lang="cs-CZ" sz="1200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cs-CZ" sz="12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Anotace:		Prezentace je určena k osvojení nové slovní zásoby na téma jídlo. Žáci opakují po učiteli</a:t>
            </a:r>
          </a:p>
          <a:p>
            <a:r>
              <a:rPr lang="cs-CZ" sz="12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		výslovnost  jednotlivých slovíček. Na závěr jsou zařazena dvě interaktivní cvičení, ve kterých 			žáci přemísťují jídla, která mají rádi a která nemají rádi. Současně používají věty s vazbou I </a:t>
            </a:r>
            <a:r>
              <a:rPr lang="cs-CZ" sz="12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like</a:t>
            </a:r>
            <a:r>
              <a:rPr lang="cs-CZ" sz="12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, 		I don´t </a:t>
            </a:r>
            <a:r>
              <a:rPr lang="cs-CZ" sz="12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like</a:t>
            </a:r>
            <a:r>
              <a:rPr lang="cs-CZ" sz="12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.	</a:t>
            </a:r>
          </a:p>
          <a:p>
            <a:endParaRPr lang="cs-CZ" sz="1200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cs-CZ" sz="12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Autor:		Ing. Lenka </a:t>
            </a:r>
            <a:r>
              <a:rPr lang="cs-CZ" sz="12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Čekalová</a:t>
            </a:r>
            <a:endParaRPr lang="cs-CZ" sz="1200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endParaRPr lang="cs-CZ" sz="1200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cs-CZ" sz="12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Jazyk:		angličtina</a:t>
            </a:r>
          </a:p>
          <a:p>
            <a:endParaRPr lang="cs-CZ" sz="1200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cs-CZ" sz="12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Očekávaný výstup:	základní vzdělávání – Jazyk a jazyková komunikace – 1. stupeň – cizí jazyk – 1. období – 			vyslovuje a čte foneticky správně v přiměřeném rozsahu slovní zásoby</a:t>
            </a:r>
          </a:p>
          <a:p>
            <a:endParaRPr lang="cs-CZ" sz="1200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cs-CZ" sz="12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Speciální vzdělávací potřeby:     -</a:t>
            </a:r>
          </a:p>
          <a:p>
            <a:endParaRPr lang="cs-CZ" sz="1200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cs-CZ" sz="12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Klíčová slova:	</a:t>
            </a:r>
            <a:r>
              <a:rPr lang="cs-CZ" sz="12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meals</a:t>
            </a:r>
            <a:r>
              <a:rPr lang="cs-CZ" sz="12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, I </a:t>
            </a:r>
            <a:r>
              <a:rPr lang="cs-CZ" sz="12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like</a:t>
            </a:r>
            <a:r>
              <a:rPr lang="cs-CZ" sz="12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, I don´t </a:t>
            </a:r>
            <a:r>
              <a:rPr lang="cs-CZ" sz="12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like</a:t>
            </a:r>
            <a:endParaRPr lang="cs-CZ" sz="1200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endParaRPr lang="cs-CZ" sz="1200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cs-CZ" sz="12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Druh učebního materiálu:</a:t>
            </a:r>
          </a:p>
          <a:p>
            <a:r>
              <a:rPr lang="cs-CZ" sz="12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		prezentace, interaktivní cvičení</a:t>
            </a:r>
          </a:p>
          <a:p>
            <a:endParaRPr lang="cs-CZ" sz="1200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cs-CZ" sz="12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Druh </a:t>
            </a:r>
            <a:r>
              <a:rPr lang="cs-CZ" sz="12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interaktivity</a:t>
            </a:r>
            <a:r>
              <a:rPr lang="cs-CZ" sz="12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:	výklad, aktivita</a:t>
            </a:r>
          </a:p>
          <a:p>
            <a:endParaRPr lang="cs-CZ" sz="1200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cs-CZ" sz="12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Cílová skupina:	žák</a:t>
            </a:r>
          </a:p>
          <a:p>
            <a:endParaRPr lang="cs-CZ" sz="1200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cs-CZ" sz="12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Stupeň a typ vzdělávání:	základní vzdělávání – 1. stupeň – 1. období</a:t>
            </a:r>
          </a:p>
          <a:p>
            <a:endParaRPr lang="cs-CZ" sz="1200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cs-CZ" sz="12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Typická věková skupina:	7 – 9 let</a:t>
            </a:r>
          </a:p>
          <a:p>
            <a:endParaRPr lang="cs-CZ" sz="1200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cs-CZ" sz="12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Celková velikost:</a:t>
            </a:r>
            <a:r>
              <a:rPr lang="cs-CZ" dirty="0" smtClean="0">
                <a:solidFill>
                  <a:srgbClr val="000000"/>
                </a:solidFill>
              </a:rPr>
              <a:t>	</a:t>
            </a:r>
            <a:r>
              <a:rPr lang="cs-CZ" sz="1200" dirty="0" smtClean="0">
                <a:solidFill>
                  <a:srgbClr val="000000"/>
                </a:solidFill>
              </a:rPr>
              <a:t>669</a:t>
            </a:r>
            <a:r>
              <a:rPr lang="cs-CZ" sz="12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kB</a:t>
            </a:r>
            <a:endParaRPr lang="cs-CZ" sz="1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2123728" y="980728"/>
            <a:ext cx="1783180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cs-CZ" sz="1200" dirty="0" smtClean="0"/>
              <a:t>VY_32_INOVACE_26</a:t>
            </a:r>
            <a:endParaRPr lang="cs-CZ" sz="1200" dirty="0"/>
          </a:p>
        </p:txBody>
      </p:sp>
      <p:pic>
        <p:nvPicPr>
          <p:cNvPr id="5" name="Obrázek 4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0"/>
            <a:ext cx="3948651" cy="962108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395536" y="5517232"/>
            <a:ext cx="82809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600" b="1" dirty="0" smtClean="0"/>
              <a:t>BANANA</a:t>
            </a:r>
            <a:endParaRPr lang="cs-CZ" sz="3600" b="1" dirty="0"/>
          </a:p>
        </p:txBody>
      </p:sp>
      <p:sp>
        <p:nvSpPr>
          <p:cNvPr id="4" name="Obdélník 3"/>
          <p:cNvSpPr/>
          <p:nvPr/>
        </p:nvSpPr>
        <p:spPr>
          <a:xfrm>
            <a:off x="6948264" y="476672"/>
            <a:ext cx="1665649" cy="276999"/>
          </a:xfrm>
          <a:prstGeom prst="rect">
            <a:avLst/>
          </a:prstGeom>
          <a:ln w="3175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cs-CZ" sz="1200" dirty="0" smtClean="0">
                <a:latin typeface="Arial" pitchFamily="34" charset="0"/>
                <a:cs typeface="Arial" pitchFamily="34" charset="0"/>
              </a:rPr>
              <a:t>VY_32_INOVACE_26</a:t>
            </a:r>
            <a:endParaRPr lang="cs-CZ" sz="1200" dirty="0"/>
          </a:p>
        </p:txBody>
      </p:sp>
      <p:pic>
        <p:nvPicPr>
          <p:cNvPr id="5" name="Obrázek 4" descr="banana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483768" y="908720"/>
            <a:ext cx="4319989" cy="3816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395536" y="5517232"/>
            <a:ext cx="82809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600" b="1" dirty="0" smtClean="0"/>
              <a:t>BREAD</a:t>
            </a:r>
            <a:endParaRPr lang="cs-CZ" sz="3600" b="1" dirty="0"/>
          </a:p>
        </p:txBody>
      </p:sp>
      <p:sp>
        <p:nvSpPr>
          <p:cNvPr id="4" name="Obdélník 3"/>
          <p:cNvSpPr/>
          <p:nvPr/>
        </p:nvSpPr>
        <p:spPr>
          <a:xfrm>
            <a:off x="6948264" y="476672"/>
            <a:ext cx="1665649" cy="276999"/>
          </a:xfrm>
          <a:prstGeom prst="rect">
            <a:avLst/>
          </a:prstGeom>
          <a:ln w="3175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cs-CZ" sz="1200" dirty="0" smtClean="0">
                <a:latin typeface="Arial" pitchFamily="34" charset="0"/>
                <a:cs typeface="Arial" pitchFamily="34" charset="0"/>
              </a:rPr>
              <a:t>VY_32_INOVACE_26</a:t>
            </a:r>
            <a:endParaRPr lang="cs-CZ" sz="1200" dirty="0"/>
          </a:p>
        </p:txBody>
      </p:sp>
      <p:pic>
        <p:nvPicPr>
          <p:cNvPr id="6" name="Obrázek 5" descr="bread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543396" y="1823840"/>
            <a:ext cx="6057207" cy="321032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395536" y="5517232"/>
            <a:ext cx="82809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600" b="1" dirty="0" smtClean="0"/>
              <a:t>BUTTER</a:t>
            </a:r>
            <a:endParaRPr lang="cs-CZ" sz="3600" b="1" dirty="0"/>
          </a:p>
        </p:txBody>
      </p:sp>
      <p:sp>
        <p:nvSpPr>
          <p:cNvPr id="4" name="Obdélník 3"/>
          <p:cNvSpPr/>
          <p:nvPr/>
        </p:nvSpPr>
        <p:spPr>
          <a:xfrm>
            <a:off x="6948264" y="476672"/>
            <a:ext cx="1665649" cy="276999"/>
          </a:xfrm>
          <a:prstGeom prst="rect">
            <a:avLst/>
          </a:prstGeom>
          <a:ln w="3175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cs-CZ" sz="1200" dirty="0" smtClean="0">
                <a:latin typeface="Arial" pitchFamily="34" charset="0"/>
                <a:cs typeface="Arial" pitchFamily="34" charset="0"/>
              </a:rPr>
              <a:t>VY_32_INOVACE_26</a:t>
            </a:r>
            <a:endParaRPr lang="cs-CZ" sz="1200" dirty="0"/>
          </a:p>
        </p:txBody>
      </p:sp>
      <p:pic>
        <p:nvPicPr>
          <p:cNvPr id="6" name="Obrázek 5" descr="butter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411760" y="1268760"/>
            <a:ext cx="4454490" cy="3816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395536" y="5517232"/>
            <a:ext cx="82809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600" b="1" dirty="0" smtClean="0"/>
              <a:t>CAKE</a:t>
            </a:r>
            <a:endParaRPr lang="cs-CZ" sz="3600" b="1" dirty="0"/>
          </a:p>
        </p:txBody>
      </p:sp>
      <p:sp>
        <p:nvSpPr>
          <p:cNvPr id="4" name="Obdélník 3"/>
          <p:cNvSpPr/>
          <p:nvPr/>
        </p:nvSpPr>
        <p:spPr>
          <a:xfrm>
            <a:off x="6948264" y="476672"/>
            <a:ext cx="1665649" cy="276999"/>
          </a:xfrm>
          <a:prstGeom prst="rect">
            <a:avLst/>
          </a:prstGeom>
          <a:ln w="3175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cs-CZ" sz="1200" dirty="0" smtClean="0">
                <a:latin typeface="Arial" pitchFamily="34" charset="0"/>
                <a:cs typeface="Arial" pitchFamily="34" charset="0"/>
              </a:rPr>
              <a:t>VY_32_INOVACE_26</a:t>
            </a:r>
            <a:endParaRPr lang="cs-CZ" sz="1200" dirty="0"/>
          </a:p>
        </p:txBody>
      </p:sp>
      <p:pic>
        <p:nvPicPr>
          <p:cNvPr id="6" name="Obrázek 5" descr="cake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483768" y="836712"/>
            <a:ext cx="4004928" cy="3924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467544" y="5517232"/>
            <a:ext cx="82809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600" b="1" dirty="0" smtClean="0"/>
              <a:t>CEREALS</a:t>
            </a:r>
            <a:endParaRPr lang="cs-CZ" sz="3600" b="1" dirty="0"/>
          </a:p>
        </p:txBody>
      </p:sp>
      <p:sp>
        <p:nvSpPr>
          <p:cNvPr id="4" name="Obdélník 3"/>
          <p:cNvSpPr/>
          <p:nvPr/>
        </p:nvSpPr>
        <p:spPr>
          <a:xfrm>
            <a:off x="6948264" y="476672"/>
            <a:ext cx="1665649" cy="276999"/>
          </a:xfrm>
          <a:prstGeom prst="rect">
            <a:avLst/>
          </a:prstGeom>
          <a:ln w="3175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cs-CZ" sz="1200" dirty="0" smtClean="0">
                <a:latin typeface="Arial" pitchFamily="34" charset="0"/>
                <a:cs typeface="Arial" pitchFamily="34" charset="0"/>
              </a:rPr>
              <a:t>VY_32_INOVACE_26</a:t>
            </a:r>
            <a:endParaRPr lang="cs-CZ" sz="1200" dirty="0"/>
          </a:p>
        </p:txBody>
      </p:sp>
      <p:pic>
        <p:nvPicPr>
          <p:cNvPr id="6" name="Obrázek 5" descr="cereals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349777" y="2256160"/>
            <a:ext cx="2444445" cy="234567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395536" y="5589240"/>
            <a:ext cx="82809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600" b="1" dirty="0" smtClean="0"/>
              <a:t>FISH</a:t>
            </a:r>
            <a:endParaRPr lang="cs-CZ" sz="3600" b="1" dirty="0"/>
          </a:p>
        </p:txBody>
      </p:sp>
      <p:sp>
        <p:nvSpPr>
          <p:cNvPr id="4" name="Obdélník 3"/>
          <p:cNvSpPr/>
          <p:nvPr/>
        </p:nvSpPr>
        <p:spPr>
          <a:xfrm>
            <a:off x="6948264" y="476672"/>
            <a:ext cx="1665649" cy="276999"/>
          </a:xfrm>
          <a:prstGeom prst="rect">
            <a:avLst/>
          </a:prstGeom>
          <a:ln w="3175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cs-CZ" sz="1200" dirty="0" smtClean="0">
                <a:latin typeface="Arial" pitchFamily="34" charset="0"/>
                <a:cs typeface="Arial" pitchFamily="34" charset="0"/>
              </a:rPr>
              <a:t>VY_32_INOVACE_26</a:t>
            </a:r>
            <a:endParaRPr lang="cs-CZ" sz="1200" dirty="0"/>
          </a:p>
        </p:txBody>
      </p:sp>
      <p:pic>
        <p:nvPicPr>
          <p:cNvPr id="6" name="Obrázek 5" descr="fish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627784" y="1268760"/>
            <a:ext cx="5113047" cy="352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395536" y="5517232"/>
            <a:ext cx="82809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600" b="1" dirty="0" smtClean="0"/>
              <a:t>FRUIT</a:t>
            </a:r>
            <a:endParaRPr lang="cs-CZ" sz="3600" b="1" dirty="0"/>
          </a:p>
        </p:txBody>
      </p:sp>
      <p:sp>
        <p:nvSpPr>
          <p:cNvPr id="4" name="Obdélník 3"/>
          <p:cNvSpPr/>
          <p:nvPr/>
        </p:nvSpPr>
        <p:spPr>
          <a:xfrm>
            <a:off x="6948264" y="476672"/>
            <a:ext cx="1665649" cy="276999"/>
          </a:xfrm>
          <a:prstGeom prst="rect">
            <a:avLst/>
          </a:prstGeom>
          <a:ln w="3175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cs-CZ" sz="1200" dirty="0" smtClean="0">
                <a:latin typeface="Arial" pitchFamily="34" charset="0"/>
                <a:cs typeface="Arial" pitchFamily="34" charset="0"/>
              </a:rPr>
              <a:t>VY_32_INOVACE_26</a:t>
            </a:r>
            <a:endParaRPr lang="cs-CZ" sz="1200" dirty="0"/>
          </a:p>
        </p:txBody>
      </p:sp>
      <p:pic>
        <p:nvPicPr>
          <p:cNvPr id="6" name="Obrázek 5" descr="fruit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339752" y="1196752"/>
            <a:ext cx="4216574" cy="3816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kt">
  <a:themeElements>
    <a:clrScheme name="Aspek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k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Aspek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107</TotalTime>
  <Words>74</Words>
  <Application>Microsoft Office PowerPoint</Application>
  <PresentationFormat>Předvádění na obrazovce (4:3)</PresentationFormat>
  <Paragraphs>114</Paragraphs>
  <Slides>26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26</vt:i4>
      </vt:variant>
    </vt:vector>
  </HeadingPairs>
  <TitlesOfParts>
    <vt:vector size="27" baseType="lpstr">
      <vt:lpstr>Aspekt</vt:lpstr>
      <vt:lpstr>Snímek 1</vt:lpstr>
      <vt:lpstr>Snímek 2</vt:lpstr>
      <vt:lpstr>Snímek 3</vt:lpstr>
      <vt:lpstr>Snímek 4</vt:lpstr>
      <vt:lpstr>Snímek 5</vt:lpstr>
      <vt:lpstr>Snímek 6</vt:lpstr>
      <vt:lpstr>Snímek 7</vt:lpstr>
      <vt:lpstr>Snímek 8</vt:lpstr>
      <vt:lpstr>Snímek 9</vt:lpstr>
      <vt:lpstr>Snímek 10</vt:lpstr>
      <vt:lpstr>Snímek 11</vt:lpstr>
      <vt:lpstr>Snímek 12</vt:lpstr>
      <vt:lpstr>Snímek 13</vt:lpstr>
      <vt:lpstr>Snímek 14</vt:lpstr>
      <vt:lpstr>Snímek 15</vt:lpstr>
      <vt:lpstr>Snímek 16</vt:lpstr>
      <vt:lpstr>Snímek 17</vt:lpstr>
      <vt:lpstr>Snímek 18</vt:lpstr>
      <vt:lpstr>Snímek 19</vt:lpstr>
      <vt:lpstr>Snímek 20</vt:lpstr>
      <vt:lpstr>Snímek 21</vt:lpstr>
      <vt:lpstr>Snímek 22</vt:lpstr>
      <vt:lpstr>Snímek 23</vt:lpstr>
      <vt:lpstr>Snímek 24</vt:lpstr>
      <vt:lpstr>Snímek 25</vt:lpstr>
      <vt:lpstr>Snímek 26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Kator</dc:creator>
  <cp:lastModifiedBy>ZŠ Černčice</cp:lastModifiedBy>
  <cp:revision>46</cp:revision>
  <dcterms:created xsi:type="dcterms:W3CDTF">2011-11-08T22:02:46Z</dcterms:created>
  <dcterms:modified xsi:type="dcterms:W3CDTF">2013-08-18T11:47:51Z</dcterms:modified>
</cp:coreProperties>
</file>