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00199"/>
          </a:xfrm>
        </p:spPr>
        <p:txBody>
          <a:bodyPr/>
          <a:lstStyle/>
          <a:p>
            <a:r>
              <a:rPr lang="cs-CZ" sz="1200" dirty="0" smtClean="0">
                <a:solidFill>
                  <a:srgbClr val="C00000"/>
                </a:solidFill>
              </a:rPr>
              <a:t>						VY_32_INOVACE 224</a:t>
            </a:r>
            <a:r>
              <a:rPr lang="cs-CZ" dirty="0" smtClean="0">
                <a:solidFill>
                  <a:srgbClr val="C00000"/>
                </a:solidFill>
              </a:rPr>
              <a:t/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ŘEŠENÍ SLOVNÍCH ÚLOH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slovní úlohu si dobře přečteme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vybereme důležité informace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uděláme </a:t>
            </a:r>
            <a:r>
              <a:rPr lang="cs-CZ" dirty="0" smtClean="0">
                <a:solidFill>
                  <a:srgbClr val="FF0000"/>
                </a:solidFill>
              </a:rPr>
              <a:t>zápis</a:t>
            </a:r>
            <a:r>
              <a:rPr lang="cs-CZ" dirty="0" smtClean="0">
                <a:solidFill>
                  <a:schemeClr val="tx1"/>
                </a:solidFill>
              </a:rPr>
              <a:t> se zobrazením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napíšeme </a:t>
            </a:r>
            <a:r>
              <a:rPr lang="cs-CZ" dirty="0" smtClean="0">
                <a:solidFill>
                  <a:srgbClr val="FF0000"/>
                </a:solidFill>
              </a:rPr>
              <a:t>příklad</a:t>
            </a:r>
            <a:r>
              <a:rPr lang="cs-CZ" dirty="0" smtClean="0">
                <a:solidFill>
                  <a:schemeClr val="tx1"/>
                </a:solidFill>
              </a:rPr>
              <a:t> a spočítáme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napíšeme slovní </a:t>
            </a:r>
            <a:r>
              <a:rPr lang="cs-CZ" dirty="0" smtClean="0">
                <a:solidFill>
                  <a:srgbClr val="FF0000"/>
                </a:solidFill>
              </a:rPr>
              <a:t>odpověď</a:t>
            </a:r>
          </a:p>
          <a:p>
            <a:pPr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cs-CZ" sz="1200" dirty="0" smtClean="0">
                <a:solidFill>
                  <a:srgbClr val="C00000"/>
                </a:solidFill>
              </a:rPr>
              <a:t>							VY_32_INOVACE 224 </a:t>
            </a:r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Pejsek </a:t>
            </a:r>
            <a:r>
              <a:rPr lang="cs-CZ" sz="7200" u="sng" dirty="0" err="1" smtClean="0">
                <a:solidFill>
                  <a:srgbClr val="FF0000"/>
                </a:solidFill>
              </a:rPr>
              <a:t>Alík</a:t>
            </a:r>
            <a:r>
              <a:rPr lang="cs-CZ" sz="7200" u="sng" dirty="0" smtClean="0">
                <a:solidFill>
                  <a:srgbClr val="FF0000"/>
                </a:solidFill>
              </a:rPr>
              <a:t> </a:t>
            </a:r>
            <a:r>
              <a:rPr lang="cs-CZ" sz="7200" dirty="0" smtClean="0"/>
              <a:t>si zahrabal </a:t>
            </a:r>
            <a:r>
              <a:rPr lang="cs-CZ" sz="7200" u="sng" dirty="0" smtClean="0">
                <a:solidFill>
                  <a:srgbClr val="FF0000"/>
                </a:solidFill>
              </a:rPr>
              <a:t>5 kostí</a:t>
            </a:r>
            <a:r>
              <a:rPr lang="cs-CZ" sz="7200" dirty="0" smtClean="0"/>
              <a:t>, pejsek </a:t>
            </a:r>
            <a:r>
              <a:rPr lang="cs-CZ" sz="7200" u="sng" dirty="0" err="1" smtClean="0">
                <a:solidFill>
                  <a:srgbClr val="FF0000"/>
                </a:solidFill>
              </a:rPr>
              <a:t>Rex</a:t>
            </a:r>
            <a:r>
              <a:rPr lang="cs-CZ" sz="7200" u="sng" dirty="0" smtClean="0">
                <a:solidFill>
                  <a:srgbClr val="FF0000"/>
                </a:solidFill>
              </a:rPr>
              <a:t> 8 kostí</a:t>
            </a:r>
            <a:r>
              <a:rPr lang="cs-CZ" sz="7200" dirty="0" smtClean="0"/>
              <a:t>. Kolik kostí si zahrabali </a:t>
            </a:r>
            <a:r>
              <a:rPr lang="cs-CZ" sz="7200" u="sng" dirty="0" smtClean="0">
                <a:solidFill>
                  <a:srgbClr val="FF0000"/>
                </a:solidFill>
              </a:rPr>
              <a:t>celkem?</a:t>
            </a:r>
            <a:endParaRPr lang="cs-CZ" sz="7200" dirty="0"/>
          </a:p>
        </p:txBody>
      </p:sp>
      <p:pic>
        <p:nvPicPr>
          <p:cNvPr id="3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>
                <a:solidFill>
                  <a:srgbClr val="C00000"/>
                </a:solidFill>
              </a:rPr>
              <a:t>							VY_32_INOVACE 224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Pejsek </a:t>
            </a:r>
            <a:r>
              <a:rPr lang="cs-CZ" sz="2400" u="sng" dirty="0" err="1" smtClean="0">
                <a:solidFill>
                  <a:srgbClr val="FF0000"/>
                </a:solidFill>
              </a:rPr>
              <a:t>Alík</a:t>
            </a:r>
            <a:r>
              <a:rPr lang="cs-CZ" sz="2400" u="sng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si zahrabal </a:t>
            </a:r>
            <a:r>
              <a:rPr lang="cs-CZ" sz="2400" u="sng" dirty="0" smtClean="0">
                <a:solidFill>
                  <a:srgbClr val="FF0000"/>
                </a:solidFill>
              </a:rPr>
              <a:t>5 kostí</a:t>
            </a:r>
            <a:r>
              <a:rPr lang="cs-CZ" sz="2400" dirty="0" smtClean="0"/>
              <a:t>, pejsek </a:t>
            </a:r>
            <a:r>
              <a:rPr lang="cs-CZ" sz="2400" u="sng" dirty="0" err="1" smtClean="0">
                <a:solidFill>
                  <a:srgbClr val="FF0000"/>
                </a:solidFill>
              </a:rPr>
              <a:t>Rex</a:t>
            </a:r>
            <a:r>
              <a:rPr lang="cs-CZ" sz="2400" u="sng" dirty="0" smtClean="0">
                <a:solidFill>
                  <a:srgbClr val="FF0000"/>
                </a:solidFill>
              </a:rPr>
              <a:t> 8 kostí</a:t>
            </a:r>
            <a:r>
              <a:rPr lang="cs-CZ" sz="2400" dirty="0" smtClean="0"/>
              <a:t>. Kolik kostí si zahrabali </a:t>
            </a:r>
            <a:r>
              <a:rPr lang="cs-CZ" sz="2400" u="sng" dirty="0" smtClean="0">
                <a:solidFill>
                  <a:srgbClr val="FF0000"/>
                </a:solidFill>
              </a:rPr>
              <a:t>celkem?</a:t>
            </a:r>
            <a:endParaRPr lang="cs-CZ" sz="24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Zápis:</a:t>
            </a:r>
          </a:p>
          <a:p>
            <a:pPr>
              <a:buNone/>
            </a:pPr>
            <a:r>
              <a:rPr lang="cs-CZ" dirty="0" err="1" smtClean="0"/>
              <a:t>Alík</a:t>
            </a:r>
            <a:r>
              <a:rPr lang="cs-CZ" dirty="0" smtClean="0"/>
              <a:t> ………………………5</a:t>
            </a:r>
          </a:p>
          <a:p>
            <a:pPr>
              <a:buNone/>
            </a:pPr>
            <a:r>
              <a:rPr lang="cs-CZ" dirty="0" err="1" smtClean="0"/>
              <a:t>Rex</a:t>
            </a:r>
            <a:r>
              <a:rPr lang="cs-CZ" dirty="0" smtClean="0"/>
              <a:t> ………………………8</a:t>
            </a:r>
          </a:p>
          <a:p>
            <a:pPr>
              <a:buNone/>
            </a:pPr>
            <a:r>
              <a:rPr lang="cs-CZ" dirty="0" smtClean="0"/>
              <a:t>Celkem …………………?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_____________________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Výpočet:</a:t>
            </a:r>
          </a:p>
          <a:p>
            <a:pPr>
              <a:buNone/>
            </a:pPr>
            <a:r>
              <a:rPr lang="cs-CZ" dirty="0" smtClean="0"/>
              <a:t>			5 + 8 = 13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Odpověď:</a:t>
            </a:r>
          </a:p>
          <a:p>
            <a:pPr>
              <a:buNone/>
            </a:pPr>
            <a:r>
              <a:rPr lang="cs-CZ" dirty="0" smtClean="0"/>
              <a:t>Pejsci si zahrabali 13 kostí.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Znázornění:</a:t>
            </a:r>
          </a:p>
          <a:p>
            <a:pPr>
              <a:buNone/>
            </a:pPr>
            <a:r>
              <a:rPr lang="cs-CZ" sz="3600" dirty="0" smtClean="0">
                <a:solidFill>
                  <a:srgbClr val="FFC000"/>
                </a:solidFill>
              </a:rPr>
              <a:t>o </a:t>
            </a:r>
            <a:r>
              <a:rPr lang="cs-CZ" sz="3600" dirty="0" err="1" smtClean="0">
                <a:solidFill>
                  <a:srgbClr val="FFC000"/>
                </a:solidFill>
              </a:rPr>
              <a:t>o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 err="1" smtClean="0">
                <a:solidFill>
                  <a:srgbClr val="FFC000"/>
                </a:solidFill>
              </a:rPr>
              <a:t>o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 err="1" smtClean="0">
                <a:solidFill>
                  <a:srgbClr val="FFC000"/>
                </a:solidFill>
              </a:rPr>
              <a:t>o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  <a:r>
              <a:rPr lang="cs-CZ" sz="3600" dirty="0" err="1" smtClean="0">
                <a:solidFill>
                  <a:srgbClr val="FFC000"/>
                </a:solidFill>
              </a:rPr>
              <a:t>o</a:t>
            </a:r>
            <a:r>
              <a:rPr lang="cs-CZ" sz="3600" dirty="0" smtClean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o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cs-CZ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______________________________</a:t>
            </a:r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5589240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cs-CZ" sz="1100" dirty="0" smtClean="0">
                <a:solidFill>
                  <a:srgbClr val="C00000"/>
                </a:solidFill>
              </a:rPr>
              <a:t>							VY_32_INOVACE 224 </a:t>
            </a:r>
            <a:r>
              <a:rPr lang="cs-CZ" sz="6600" u="sng" dirty="0" smtClean="0">
                <a:solidFill>
                  <a:srgbClr val="7030A0"/>
                </a:solidFill>
              </a:rPr>
              <a:t/>
            </a:r>
            <a:br>
              <a:rPr lang="cs-CZ" sz="6600" u="sng" dirty="0" smtClean="0">
                <a:solidFill>
                  <a:srgbClr val="7030A0"/>
                </a:solidFill>
              </a:rPr>
            </a:br>
            <a:r>
              <a:rPr lang="cs-CZ" sz="6600" u="sng" dirty="0" err="1" smtClean="0">
                <a:solidFill>
                  <a:srgbClr val="7030A0"/>
                </a:solidFill>
              </a:rPr>
              <a:t>Honzík</a:t>
            </a:r>
            <a:r>
              <a:rPr lang="cs-CZ" sz="6600" dirty="0" smtClean="0"/>
              <a:t> dostal </a:t>
            </a:r>
            <a:r>
              <a:rPr lang="cs-CZ" sz="6600" u="sng" dirty="0" smtClean="0">
                <a:solidFill>
                  <a:srgbClr val="7030A0"/>
                </a:solidFill>
              </a:rPr>
              <a:t>6 bonbonů</a:t>
            </a:r>
            <a:r>
              <a:rPr lang="cs-CZ" sz="6600" dirty="0" smtClean="0"/>
              <a:t>. </a:t>
            </a:r>
            <a:r>
              <a:rPr lang="cs-CZ" sz="6600" u="sng" dirty="0" smtClean="0">
                <a:solidFill>
                  <a:srgbClr val="7030A0"/>
                </a:solidFill>
              </a:rPr>
              <a:t>Kuba</a:t>
            </a:r>
            <a:r>
              <a:rPr lang="cs-CZ" sz="6600" dirty="0" smtClean="0"/>
              <a:t> dostal </a:t>
            </a:r>
            <a:r>
              <a:rPr lang="cs-CZ" sz="6600" u="sng" dirty="0" smtClean="0">
                <a:solidFill>
                  <a:srgbClr val="7030A0"/>
                </a:solidFill>
              </a:rPr>
              <a:t>o 5 bonbonů více </a:t>
            </a:r>
            <a:r>
              <a:rPr lang="cs-CZ" sz="6600" dirty="0" smtClean="0"/>
              <a:t>než </a:t>
            </a:r>
            <a:r>
              <a:rPr lang="cs-CZ" sz="6600" dirty="0" err="1" smtClean="0"/>
              <a:t>Honzík</a:t>
            </a:r>
            <a:r>
              <a:rPr lang="cs-CZ" sz="6600" dirty="0" smtClean="0"/>
              <a:t>. Kolik bonbonů dostal </a:t>
            </a:r>
            <a:r>
              <a:rPr lang="cs-CZ" sz="6600" u="sng" dirty="0" smtClean="0">
                <a:solidFill>
                  <a:srgbClr val="7030A0"/>
                </a:solidFill>
              </a:rPr>
              <a:t>Kuba</a:t>
            </a:r>
            <a:r>
              <a:rPr lang="cs-CZ" sz="6600" dirty="0" smtClean="0"/>
              <a:t>?</a:t>
            </a:r>
            <a:endParaRPr lang="cs-CZ" sz="6600" dirty="0"/>
          </a:p>
        </p:txBody>
      </p:sp>
      <p:pic>
        <p:nvPicPr>
          <p:cNvPr id="3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3630509" cy="7690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4716016" y="2492896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200" dirty="0" smtClean="0">
                <a:solidFill>
                  <a:srgbClr val="C00000"/>
                </a:solidFill>
              </a:rPr>
              <a:t>							VY_32_INOVACE 224 </a:t>
            </a:r>
            <a:r>
              <a:rPr lang="cs-CZ" sz="2400" u="sng" dirty="0" smtClean="0">
                <a:solidFill>
                  <a:srgbClr val="7030A0"/>
                </a:solidFill>
              </a:rPr>
              <a:t/>
            </a:r>
            <a:br>
              <a:rPr lang="cs-CZ" sz="2400" u="sng" dirty="0" smtClean="0">
                <a:solidFill>
                  <a:srgbClr val="7030A0"/>
                </a:solidFill>
              </a:rPr>
            </a:br>
            <a:r>
              <a:rPr lang="cs-CZ" sz="2400" u="sng" dirty="0" err="1" smtClean="0">
                <a:solidFill>
                  <a:srgbClr val="7030A0"/>
                </a:solidFill>
              </a:rPr>
              <a:t>Honzík</a:t>
            </a:r>
            <a:r>
              <a:rPr lang="cs-CZ" sz="2400" dirty="0" smtClean="0"/>
              <a:t> dostal </a:t>
            </a:r>
            <a:r>
              <a:rPr lang="cs-CZ" sz="2400" u="sng" dirty="0" smtClean="0">
                <a:solidFill>
                  <a:srgbClr val="7030A0"/>
                </a:solidFill>
              </a:rPr>
              <a:t>6 bonbonů</a:t>
            </a:r>
            <a:r>
              <a:rPr lang="cs-CZ" sz="2400" dirty="0" smtClean="0"/>
              <a:t>. </a:t>
            </a:r>
            <a:r>
              <a:rPr lang="cs-CZ" sz="2400" u="sng" dirty="0" smtClean="0">
                <a:solidFill>
                  <a:srgbClr val="7030A0"/>
                </a:solidFill>
              </a:rPr>
              <a:t>Kuba</a:t>
            </a:r>
            <a:r>
              <a:rPr lang="cs-CZ" sz="2400" dirty="0" smtClean="0"/>
              <a:t> dostal </a:t>
            </a:r>
            <a:r>
              <a:rPr lang="cs-CZ" sz="2400" u="sng" dirty="0" smtClean="0">
                <a:solidFill>
                  <a:srgbClr val="7030A0"/>
                </a:solidFill>
              </a:rPr>
              <a:t>o 5 bonbonů více </a:t>
            </a:r>
            <a:r>
              <a:rPr lang="cs-CZ" sz="2400" dirty="0" smtClean="0"/>
              <a:t>než </a:t>
            </a:r>
            <a:r>
              <a:rPr lang="cs-CZ" sz="2400" dirty="0" err="1" smtClean="0"/>
              <a:t>Honzík</a:t>
            </a:r>
            <a:r>
              <a:rPr lang="cs-CZ" sz="2400" dirty="0" smtClean="0"/>
              <a:t>. Kolik bonbonů dostal </a:t>
            </a:r>
            <a:r>
              <a:rPr lang="cs-CZ" sz="2400" u="sng" dirty="0" smtClean="0">
                <a:solidFill>
                  <a:srgbClr val="7030A0"/>
                </a:solidFill>
              </a:rPr>
              <a:t>Kuba</a:t>
            </a:r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Zápis:</a:t>
            </a:r>
          </a:p>
          <a:p>
            <a:pPr>
              <a:buNone/>
            </a:pPr>
            <a:r>
              <a:rPr lang="cs-CZ" dirty="0" err="1" smtClean="0"/>
              <a:t>Honzík</a:t>
            </a:r>
            <a:r>
              <a:rPr lang="cs-CZ" dirty="0" smtClean="0"/>
              <a:t> ………………………6</a:t>
            </a:r>
          </a:p>
          <a:p>
            <a:pPr>
              <a:buNone/>
            </a:pPr>
            <a:r>
              <a:rPr lang="cs-CZ" dirty="0" smtClean="0"/>
              <a:t>Kuba …………… o 5 více </a:t>
            </a:r>
          </a:p>
          <a:p>
            <a:pPr>
              <a:buNone/>
            </a:pPr>
            <a:r>
              <a:rPr lang="cs-CZ" dirty="0" smtClean="0"/>
              <a:t>Kuba …………………………?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_____________________</a:t>
            </a: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Výpočet:</a:t>
            </a:r>
          </a:p>
          <a:p>
            <a:pPr>
              <a:buNone/>
            </a:pPr>
            <a:r>
              <a:rPr lang="cs-CZ" dirty="0" smtClean="0"/>
              <a:t>			6 + 5 = 11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Odpověď:</a:t>
            </a:r>
          </a:p>
          <a:p>
            <a:pPr>
              <a:buNone/>
            </a:pPr>
            <a:r>
              <a:rPr lang="cs-CZ" dirty="0" smtClean="0"/>
              <a:t>Kuba dostal 11 bonbonů.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00B050"/>
                </a:solidFill>
              </a:rPr>
              <a:t>Znázornění: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</a:rPr>
              <a:t>o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o </a:t>
            </a:r>
            <a:r>
              <a:rPr lang="cs-CZ" dirty="0" err="1" smtClean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</a:rPr>
              <a:t>o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__________________</a:t>
            </a:r>
          </a:p>
          <a:p>
            <a:pPr>
              <a:buNone/>
            </a:pPr>
            <a:endParaRPr lang="cs-CZ" sz="2400" dirty="0" smtClean="0">
              <a:solidFill>
                <a:srgbClr val="FF0000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3851920" y="27089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4211960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>
            <a:off x="3995936" y="22768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661248"/>
            <a:ext cx="3600400" cy="890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>
            <a:normAutofit fontScale="90000"/>
          </a:bodyPr>
          <a:lstStyle/>
          <a:p>
            <a:pPr algn="l"/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1400" b="1" dirty="0" smtClean="0"/>
              <a:t>Název </a:t>
            </a:r>
            <a:r>
              <a:rPr lang="cs-CZ" sz="1400" b="1" dirty="0" smtClean="0"/>
              <a:t>materiálu : </a:t>
            </a:r>
            <a:r>
              <a:rPr lang="cs-CZ" sz="1400" dirty="0" smtClean="0"/>
              <a:t>VY_32_INOVACE_224</a:t>
            </a:r>
            <a:br>
              <a:rPr lang="cs-CZ" sz="1400" dirty="0" smtClean="0"/>
            </a:br>
            <a:r>
              <a:rPr lang="cs-CZ" sz="1400" b="1" dirty="0" smtClean="0"/>
              <a:t>Anotace : </a:t>
            </a:r>
            <a:r>
              <a:rPr lang="cs-CZ" sz="1400" dirty="0" smtClean="0"/>
              <a:t>Žáci se seznámí se správným postupem při řešení slovních úloh, další úlohy již řeší písemně do sešitu</a:t>
            </a:r>
            <a:br>
              <a:rPr lang="cs-CZ" sz="1400" dirty="0" smtClean="0"/>
            </a:br>
            <a:r>
              <a:rPr lang="cs-CZ" sz="1400" b="1" dirty="0" smtClean="0"/>
              <a:t>Autor :</a:t>
            </a:r>
            <a:r>
              <a:rPr lang="cs-CZ" sz="1400" dirty="0" smtClean="0"/>
              <a:t> Mgr. Alena Nováková</a:t>
            </a:r>
            <a:br>
              <a:rPr lang="cs-CZ" sz="1400" dirty="0" smtClean="0"/>
            </a:br>
            <a:r>
              <a:rPr lang="cs-CZ" sz="1400" b="1" dirty="0" smtClean="0"/>
              <a:t>Jazyk : </a:t>
            </a:r>
            <a:r>
              <a:rPr lang="cs-CZ" sz="1400" dirty="0" smtClean="0"/>
              <a:t>český</a:t>
            </a:r>
            <a:br>
              <a:rPr lang="cs-CZ" sz="1400" dirty="0" smtClean="0"/>
            </a:br>
            <a:r>
              <a:rPr lang="cs-CZ" sz="1400" b="1" dirty="0" smtClean="0"/>
              <a:t>Očekávaný výstup : </a:t>
            </a:r>
            <a:r>
              <a:rPr lang="cs-CZ" sz="1400" dirty="0" smtClean="0"/>
              <a:t>žáci</a:t>
            </a:r>
            <a:r>
              <a:rPr lang="cs-CZ" sz="1400" b="1" dirty="0" smtClean="0"/>
              <a:t> </a:t>
            </a:r>
            <a:r>
              <a:rPr lang="cs-CZ" sz="1400" dirty="0" smtClean="0"/>
              <a:t>dokážou řešit slovní úlohy</a:t>
            </a:r>
            <a:br>
              <a:rPr lang="cs-CZ" sz="1400" dirty="0" smtClean="0"/>
            </a:br>
            <a:r>
              <a:rPr lang="cs-CZ" sz="1400" b="1" dirty="0" smtClean="0"/>
              <a:t>Speciální vzdělávací potřeby :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b="1" dirty="0" smtClean="0"/>
              <a:t>Klíčová slova : </a:t>
            </a:r>
            <a:r>
              <a:rPr lang="cs-CZ" sz="1400" dirty="0" smtClean="0"/>
              <a:t>slovní úloha, zápis, výpočet, odpověď</a:t>
            </a:r>
            <a:br>
              <a:rPr lang="cs-CZ" sz="1400" dirty="0" smtClean="0"/>
            </a:br>
            <a:r>
              <a:rPr lang="cs-CZ" sz="1400" b="1" dirty="0" smtClean="0"/>
              <a:t>Druh učebního materiálu : </a:t>
            </a:r>
            <a:r>
              <a:rPr lang="cs-CZ" sz="1400" dirty="0" smtClean="0"/>
              <a:t>prezentace </a:t>
            </a:r>
            <a:br>
              <a:rPr lang="cs-CZ" sz="1400" dirty="0" smtClean="0"/>
            </a:br>
            <a:r>
              <a:rPr lang="cs-CZ" sz="1400" b="1" dirty="0" smtClean="0"/>
              <a:t>Druh </a:t>
            </a:r>
            <a:r>
              <a:rPr lang="cs-CZ" sz="1400" b="1" dirty="0" err="1" smtClean="0"/>
              <a:t>interaktivity</a:t>
            </a:r>
            <a:r>
              <a:rPr lang="cs-CZ" sz="1400" b="1" dirty="0" smtClean="0"/>
              <a:t> : </a:t>
            </a:r>
            <a:r>
              <a:rPr lang="cs-CZ" sz="1400" dirty="0" smtClean="0"/>
              <a:t>pozorování, aktivní čtení</a:t>
            </a:r>
            <a:br>
              <a:rPr lang="cs-CZ" sz="1400" dirty="0" smtClean="0"/>
            </a:br>
            <a:r>
              <a:rPr lang="cs-CZ" sz="1400" b="1" dirty="0" smtClean="0"/>
              <a:t>Cílová skupina : </a:t>
            </a:r>
            <a:r>
              <a:rPr lang="cs-CZ" sz="1400" dirty="0" smtClean="0"/>
              <a:t>žáci II. třídy</a:t>
            </a:r>
            <a:br>
              <a:rPr lang="cs-CZ" sz="1400" dirty="0" smtClean="0"/>
            </a:br>
            <a:r>
              <a:rPr lang="cs-CZ" sz="1400" b="1" dirty="0" smtClean="0"/>
              <a:t>Stupeň a typ vzdělávání : </a:t>
            </a:r>
            <a:r>
              <a:rPr lang="cs-CZ" sz="1400" dirty="0" smtClean="0"/>
              <a:t>základní vzdělávání – I. stupeň – I. období</a:t>
            </a:r>
            <a:br>
              <a:rPr lang="cs-CZ" sz="1400" dirty="0" smtClean="0"/>
            </a:br>
            <a:r>
              <a:rPr lang="cs-CZ" sz="1400" b="1" dirty="0" smtClean="0"/>
              <a:t>Typická věková skupina : </a:t>
            </a:r>
            <a:r>
              <a:rPr lang="cs-CZ" sz="1400" dirty="0" smtClean="0"/>
              <a:t>7-8 let</a:t>
            </a:r>
            <a:br>
              <a:rPr lang="cs-CZ" sz="1400" dirty="0" smtClean="0"/>
            </a:br>
            <a:r>
              <a:rPr lang="cs-CZ" sz="1400" b="1" dirty="0" smtClean="0"/>
              <a:t>Celková velikost : </a:t>
            </a:r>
            <a:r>
              <a:rPr lang="cs-CZ" sz="1400" dirty="0" smtClean="0"/>
              <a:t>80,3 kB</a:t>
            </a:r>
            <a:br>
              <a:rPr lang="cs-CZ" sz="1400" dirty="0" smtClean="0"/>
            </a:br>
            <a:r>
              <a:rPr lang="cs-CZ" sz="1400" dirty="0" smtClean="0"/>
              <a:t> </a:t>
            </a:r>
            <a:br>
              <a:rPr lang="cs-CZ" sz="1400" dirty="0" smtClean="0"/>
            </a:br>
            <a:endParaRPr lang="cs-CZ" sz="1400" dirty="0"/>
          </a:p>
        </p:txBody>
      </p:sp>
      <p:pic>
        <p:nvPicPr>
          <p:cNvPr id="3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3948651" cy="9621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87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      VY_32_INOVACE 224 ŘEŠENÍ SLOVNÍCH ÚLOH</vt:lpstr>
      <vt:lpstr>       VY_32_INOVACE 224  Pejsek Alík si zahrabal 5 kostí, pejsek Rex 8 kostí. Kolik kostí si zahrabali celkem?</vt:lpstr>
      <vt:lpstr>       VY_32_INOVACE 224  Pejsek Alík si zahrabal 5 kostí, pejsek Rex 8 kostí. Kolik kostí si zahrabali celkem?</vt:lpstr>
      <vt:lpstr>       VY_32_INOVACE 224  Honzík dostal 6 bonbonů. Kuba dostal o 5 bonbonů více než Honzík. Kolik bonbonů dostal Kuba?</vt:lpstr>
      <vt:lpstr>       VY_32_INOVACE 224  Honzík dostal 6 bonbonů. Kuba dostal o 5 bonbonů více než Honzík. Kolik bonbonů dostal Kuba?</vt:lpstr>
      <vt:lpstr>      Název materiálu : VY_32_INOVACE_224 Anotace : Žáci se seznámí se správným postupem při řešení slovních úloh, další úlohy již řeší písemně do sešitu Autor : Mgr. Alena Nováková Jazyk : český Očekávaný výstup : žáci dokážou řešit slovní úlohy Speciální vzdělávací potřeby :  Klíčová slova : slovní úloha, zápis, výpočet, odpověď Druh učebního materiálu : prezentace  Druh interaktivity : pozorování, aktivní čtení Cílová skupina : žáci II. třídy Stupeň a typ vzdělávání : základní vzdělávání – I. stupeň – I. období Typická věková skupina : 7-8 let Celková velikost : 80,3 kB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SLOVNÍCH ÚLOH</dc:title>
  <dc:creator>Kantor</dc:creator>
  <cp:lastModifiedBy>ZŠ Černčice</cp:lastModifiedBy>
  <cp:revision>13</cp:revision>
  <dcterms:created xsi:type="dcterms:W3CDTF">2011-10-19T16:42:06Z</dcterms:created>
  <dcterms:modified xsi:type="dcterms:W3CDTF">2013-08-16T14:52:30Z</dcterms:modified>
</cp:coreProperties>
</file>