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5BC2-F1CE-462B-8336-AD137E10FCA6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E308-86AB-4F56-B050-E1510189B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5BC2-F1CE-462B-8336-AD137E10FCA6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E308-86AB-4F56-B050-E1510189B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5BC2-F1CE-462B-8336-AD137E10FCA6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E308-86AB-4F56-B050-E1510189B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5BC2-F1CE-462B-8336-AD137E10FCA6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E308-86AB-4F56-B050-E1510189B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5BC2-F1CE-462B-8336-AD137E10FCA6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E308-86AB-4F56-B050-E1510189B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5BC2-F1CE-462B-8336-AD137E10FCA6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E308-86AB-4F56-B050-E1510189B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5BC2-F1CE-462B-8336-AD137E10FCA6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E308-86AB-4F56-B050-E1510189B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5BC2-F1CE-462B-8336-AD137E10FCA6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E308-86AB-4F56-B050-E1510189B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5BC2-F1CE-462B-8336-AD137E10FCA6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E308-86AB-4F56-B050-E1510189B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5BC2-F1CE-462B-8336-AD137E10FCA6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E308-86AB-4F56-B050-E1510189B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5BC2-F1CE-462B-8336-AD137E10FCA6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E308-86AB-4F56-B050-E1510189B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25BC2-F1CE-462B-8336-AD137E10FCA6}" type="datetimeFigureOut">
              <a:rPr lang="cs-CZ" smtClean="0"/>
              <a:pPr/>
              <a:t>18.8.2013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EE308-86AB-4F56-B050-E1510189BD3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-12190.html" TargetMode="External"/><Relationship Id="rId2" Type="http://schemas.openxmlformats.org/officeDocument/2006/relationships/hyperlink" Target="http://www.clker.com/clipart-12235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628800"/>
            <a:ext cx="8424936" cy="2304255"/>
          </a:xfrm>
        </p:spPr>
        <p:txBody>
          <a:bodyPr>
            <a:noAutofit/>
          </a:bodyPr>
          <a:lstStyle/>
          <a:p>
            <a:r>
              <a:rPr lang="cs-CZ" sz="6600" b="1" dirty="0" smtClean="0">
                <a:solidFill>
                  <a:srgbClr val="C00000"/>
                </a:solidFill>
              </a:rPr>
              <a:t>I AM</a:t>
            </a:r>
            <a:r>
              <a:rPr lang="cs-CZ" sz="6600" dirty="0"/>
              <a:t> </a:t>
            </a:r>
            <a:r>
              <a:rPr lang="cs-CZ" sz="6600" dirty="0" smtClean="0"/>
              <a:t>         </a:t>
            </a:r>
            <a:r>
              <a:rPr lang="cs-CZ" sz="6600" b="1" dirty="0" smtClean="0">
                <a:solidFill>
                  <a:schemeClr val="tx2"/>
                </a:solidFill>
              </a:rPr>
              <a:t>YOU ARE</a:t>
            </a:r>
            <a:endParaRPr lang="cs-CZ" sz="6600" b="1" dirty="0">
              <a:solidFill>
                <a:schemeClr val="tx2"/>
              </a:solidFill>
            </a:endParaRPr>
          </a:p>
        </p:txBody>
      </p:sp>
      <p:cxnSp>
        <p:nvCxnSpPr>
          <p:cNvPr id="5" name="Přímá spojovací šipka 4"/>
          <p:cNvCxnSpPr/>
          <p:nvPr/>
        </p:nvCxnSpPr>
        <p:spPr>
          <a:xfrm flipH="1">
            <a:off x="1475656" y="3356992"/>
            <a:ext cx="1296144" cy="1224136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971600" y="4653136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C00000"/>
                </a:solidFill>
              </a:rPr>
              <a:t>JÁ JSEM</a:t>
            </a:r>
            <a:endParaRPr lang="cs-CZ" sz="3200" b="1" dirty="0">
              <a:solidFill>
                <a:srgbClr val="C00000"/>
              </a:solidFill>
            </a:endParaRPr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5724128" y="3356992"/>
            <a:ext cx="1296144" cy="1224136"/>
          </a:xfrm>
          <a:prstGeom prst="straightConnector1">
            <a:avLst/>
          </a:prstGeom>
          <a:ln w="317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6444208" y="4725144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TY JSI</a:t>
            </a:r>
            <a:endParaRPr lang="cs-CZ" sz="3200" b="1" dirty="0">
              <a:solidFill>
                <a:schemeClr val="tx2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2280" y="260648"/>
            <a:ext cx="1668342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dirty="0" smtClean="0"/>
              <a:t>VY_32_INOVACE_33</a:t>
            </a:r>
            <a:endParaRPr lang="cs-CZ" sz="1400" dirty="0"/>
          </a:p>
        </p:txBody>
      </p:sp>
      <p:pic>
        <p:nvPicPr>
          <p:cNvPr id="11" name="Obrázek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4"/>
            <a:ext cx="3948651" cy="9621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092280" y="260648"/>
            <a:ext cx="1668342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dirty="0" smtClean="0"/>
              <a:t>VY_32_INOVACE_33</a:t>
            </a:r>
            <a:endParaRPr lang="cs-CZ" sz="1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126876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I AM   A</a:t>
            </a:r>
            <a:endParaRPr lang="cs-CZ" sz="3600" b="1" dirty="0"/>
          </a:p>
        </p:txBody>
      </p:sp>
      <p:pic>
        <p:nvPicPr>
          <p:cNvPr id="4" name="Obrázek 3" descr="bo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908720"/>
            <a:ext cx="1037009" cy="118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563888" y="1340768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.</a:t>
            </a:r>
            <a:endParaRPr lang="cs-CZ" sz="3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499992" y="1340768"/>
            <a:ext cx="2379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YOU ARE  A</a:t>
            </a:r>
            <a:endParaRPr lang="cs-CZ" sz="3600" b="1" dirty="0"/>
          </a:p>
        </p:txBody>
      </p:sp>
      <p:pic>
        <p:nvPicPr>
          <p:cNvPr id="7" name="Obrázek 6" descr="gir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980728"/>
            <a:ext cx="1056000" cy="118800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8172400" y="1412776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.</a:t>
            </a:r>
            <a:endParaRPr lang="cs-CZ" sz="3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39552" y="4149080"/>
            <a:ext cx="29610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Já jsem chlapec.</a:t>
            </a:r>
            <a:endParaRPr lang="cs-CZ" sz="3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572000" y="4077072"/>
            <a:ext cx="2299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dirty="0" smtClean="0"/>
              <a:t>Ty jsi dívka.</a:t>
            </a:r>
            <a:endParaRPr lang="cs-CZ" sz="36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2636912"/>
            <a:ext cx="770485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I ´M A BOY.                   YOU´RE A GIRL.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092280" y="260648"/>
            <a:ext cx="1668342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dirty="0" smtClean="0"/>
              <a:t>VY_32_INOVACE_33</a:t>
            </a:r>
            <a:endParaRPr lang="cs-CZ" sz="1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1124744"/>
            <a:ext cx="25955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AM I A GOOD </a:t>
            </a:r>
            <a:endParaRPr lang="cs-CZ" sz="3200" b="1" dirty="0"/>
          </a:p>
        </p:txBody>
      </p:sp>
      <p:pic>
        <p:nvPicPr>
          <p:cNvPr id="4" name="Obrázek 3" descr="bo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764704"/>
            <a:ext cx="1037009" cy="1188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851920" y="1124744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?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4355976" y="1124744"/>
            <a:ext cx="3295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ARE YOU A SHORT</a:t>
            </a:r>
            <a:endParaRPr lang="cs-CZ" sz="32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2276872"/>
            <a:ext cx="37115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Jsem dobrý chlapec?</a:t>
            </a:r>
            <a:endParaRPr lang="cs-CZ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427984" y="2276872"/>
            <a:ext cx="2710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Jsi malá dívka?</a:t>
            </a:r>
            <a:endParaRPr lang="cs-CZ" sz="3200" dirty="0"/>
          </a:p>
        </p:txBody>
      </p:sp>
      <p:pic>
        <p:nvPicPr>
          <p:cNvPr id="9" name="Obrázek 8" descr="gir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836712"/>
            <a:ext cx="1056000" cy="1188000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8676456" y="1124744"/>
            <a:ext cx="303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?</a:t>
            </a:r>
            <a:endParaRPr lang="cs-CZ" sz="32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51520" y="3212976"/>
            <a:ext cx="864096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YES, YOU ARE.               YES, I AM.</a:t>
            </a:r>
          </a:p>
          <a:p>
            <a:r>
              <a:rPr lang="cs-CZ" sz="3600" b="1" dirty="0" smtClean="0"/>
              <a:t>NO, YOU AREN´T.	      NO, I´M NOT.</a:t>
            </a:r>
            <a:r>
              <a:rPr lang="cs-CZ" sz="3600" dirty="0" smtClean="0"/>
              <a:t>	</a:t>
            </a:r>
            <a:endParaRPr lang="cs-CZ" sz="36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3528" y="5301208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Ano, jsi.                                Ano, jsem.</a:t>
            </a:r>
          </a:p>
          <a:p>
            <a:r>
              <a:rPr lang="cs-CZ" sz="3200" dirty="0" smtClean="0"/>
              <a:t>Ne, nejsi.                              Ne, nejsem.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092280" y="260648"/>
            <a:ext cx="1668342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dirty="0" smtClean="0"/>
              <a:t>VY_32_INOVACE_33</a:t>
            </a:r>
            <a:endParaRPr lang="cs-CZ" sz="1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278092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I AM NOT A GIRL. </a:t>
            </a:r>
            <a:endParaRPr lang="cs-CZ" sz="3200" b="1" dirty="0"/>
          </a:p>
        </p:txBody>
      </p:sp>
      <p:pic>
        <p:nvPicPr>
          <p:cNvPr id="4" name="Obrázek 3" descr="bo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692696"/>
            <a:ext cx="1037009" cy="118800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932040" y="2852936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YOU ARE NOT A BOY. </a:t>
            </a:r>
            <a:endParaRPr lang="cs-CZ" sz="3200" b="1" dirty="0"/>
          </a:p>
        </p:txBody>
      </p:sp>
      <p:pic>
        <p:nvPicPr>
          <p:cNvPr id="10" name="Obrázek 9" descr="gir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836712"/>
            <a:ext cx="1056000" cy="1188000"/>
          </a:xfrm>
          <a:prstGeom prst="rect">
            <a:avLst/>
          </a:prstGeom>
        </p:spPr>
      </p:pic>
      <p:sp>
        <p:nvSpPr>
          <p:cNvPr id="11" name="Zaoblený obdélníkový popisek 10"/>
          <p:cNvSpPr/>
          <p:nvPr/>
        </p:nvSpPr>
        <p:spPr>
          <a:xfrm>
            <a:off x="395536" y="2636912"/>
            <a:ext cx="3312368" cy="864096"/>
          </a:xfrm>
          <a:prstGeom prst="wedgeRoundRectCallout">
            <a:avLst>
              <a:gd name="adj1" fmla="val -24596"/>
              <a:gd name="adj2" fmla="val -15608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ový popisek 11"/>
          <p:cNvSpPr/>
          <p:nvPr/>
        </p:nvSpPr>
        <p:spPr>
          <a:xfrm>
            <a:off x="4860032" y="2636912"/>
            <a:ext cx="3960440" cy="864096"/>
          </a:xfrm>
          <a:prstGeom prst="wedgeRoundRectCallout">
            <a:avLst>
              <a:gd name="adj1" fmla="val -135096"/>
              <a:gd name="adj2" fmla="val -16120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395536" y="5373216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Já nejsem dívka.                    Ty nejsi chlapec.                                                      </a:t>
            </a:r>
            <a:endParaRPr lang="cs-CZ" sz="3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95536" y="4437112"/>
            <a:ext cx="842493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I´M NOT A GIRL.                    YOU AREN´T A BOY.</a:t>
            </a:r>
            <a:endParaRPr lang="cs-CZ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092280" y="260648"/>
            <a:ext cx="1668342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dirty="0" smtClean="0"/>
              <a:t>VY_32_INOVACE_33</a:t>
            </a:r>
            <a:endParaRPr lang="cs-CZ" sz="1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916832"/>
            <a:ext cx="849694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dirty="0" smtClean="0"/>
              <a:t>C</a:t>
            </a:r>
            <a:r>
              <a:rPr lang="cs-CZ" u="sng" dirty="0" smtClean="0"/>
              <a:t>itace obrazového materiálu:</a:t>
            </a:r>
          </a:p>
          <a:p>
            <a:endParaRPr lang="cs-CZ" dirty="0"/>
          </a:p>
          <a:p>
            <a:r>
              <a:rPr lang="cs-CZ" sz="1200" dirty="0" smtClean="0">
                <a:solidFill>
                  <a:srgbClr val="000000"/>
                </a:solidFill>
              </a:rPr>
              <a:t>Boy	[cit. 2012-01-15]. Dostupný pod licencí Public </a:t>
            </a:r>
            <a:r>
              <a:rPr lang="cs-CZ" sz="1200" dirty="0" err="1" smtClean="0">
                <a:solidFill>
                  <a:srgbClr val="000000"/>
                </a:solidFill>
              </a:rPr>
              <a:t>domain</a:t>
            </a:r>
            <a:r>
              <a:rPr lang="cs-CZ" sz="1200" dirty="0" smtClean="0">
                <a:solidFill>
                  <a:srgbClr val="000000"/>
                </a:solidFill>
              </a:rPr>
              <a:t> na WWW: &lt;</a:t>
            </a:r>
            <a:r>
              <a:rPr lang="cs-CZ" sz="1200" u="sng" dirty="0">
                <a:hlinkClick r:id="rId2"/>
              </a:rPr>
              <a:t>http://www.</a:t>
            </a:r>
            <a:r>
              <a:rPr lang="cs-CZ" sz="1200" u="sng" dirty="0" err="1">
                <a:hlinkClick r:id="rId2"/>
              </a:rPr>
              <a:t>clker.com</a:t>
            </a:r>
            <a:r>
              <a:rPr lang="cs-CZ" sz="1200" u="sng" dirty="0">
                <a:hlinkClick r:id="rId2"/>
              </a:rPr>
              <a:t>/</a:t>
            </a:r>
            <a:r>
              <a:rPr lang="cs-CZ" sz="1200" u="sng" dirty="0" err="1">
                <a:hlinkClick r:id="rId2"/>
              </a:rPr>
              <a:t>clipart</a:t>
            </a:r>
            <a:r>
              <a:rPr lang="cs-CZ" sz="1200" u="sng" dirty="0">
                <a:hlinkClick r:id="rId2"/>
              </a:rPr>
              <a:t>-12235.html</a:t>
            </a:r>
            <a:r>
              <a:rPr lang="cs-CZ" sz="1200" dirty="0" smtClean="0">
                <a:solidFill>
                  <a:srgbClr val="000000"/>
                </a:solidFill>
              </a:rPr>
              <a:t>&gt;.</a:t>
            </a:r>
          </a:p>
          <a:p>
            <a:endParaRPr lang="cs-CZ" sz="1200" dirty="0">
              <a:solidFill>
                <a:srgbClr val="000000"/>
              </a:solidFill>
            </a:endParaRPr>
          </a:p>
          <a:p>
            <a:r>
              <a:rPr lang="cs-CZ" sz="1200" dirty="0" smtClean="0">
                <a:solidFill>
                  <a:srgbClr val="000000"/>
                </a:solidFill>
              </a:rPr>
              <a:t>Girl	[cit. 2012-01-15]. Dostupný pod licencí Public </a:t>
            </a:r>
            <a:r>
              <a:rPr lang="cs-CZ" sz="1200" dirty="0" err="1" smtClean="0">
                <a:solidFill>
                  <a:srgbClr val="000000"/>
                </a:solidFill>
              </a:rPr>
              <a:t>domain</a:t>
            </a:r>
            <a:r>
              <a:rPr lang="cs-CZ" sz="1200" dirty="0" smtClean="0">
                <a:solidFill>
                  <a:srgbClr val="000000"/>
                </a:solidFill>
              </a:rPr>
              <a:t> na WWW: &lt;</a:t>
            </a:r>
            <a:r>
              <a:rPr lang="cs-CZ" sz="1200" u="sng" dirty="0">
                <a:hlinkClick r:id="rId3"/>
              </a:rPr>
              <a:t>http://www.</a:t>
            </a:r>
            <a:r>
              <a:rPr lang="cs-CZ" sz="1200" u="sng" dirty="0" err="1">
                <a:hlinkClick r:id="rId3"/>
              </a:rPr>
              <a:t>clker.com</a:t>
            </a:r>
            <a:r>
              <a:rPr lang="cs-CZ" sz="1200" u="sng" dirty="0">
                <a:hlinkClick r:id="rId3"/>
              </a:rPr>
              <a:t>/</a:t>
            </a:r>
            <a:r>
              <a:rPr lang="cs-CZ" sz="1200" u="sng" dirty="0" err="1">
                <a:hlinkClick r:id="rId3"/>
              </a:rPr>
              <a:t>clipart</a:t>
            </a:r>
            <a:r>
              <a:rPr lang="cs-CZ" sz="1200" u="sng" dirty="0">
                <a:hlinkClick r:id="rId3"/>
              </a:rPr>
              <a:t>-12190.html</a:t>
            </a:r>
            <a:r>
              <a:rPr lang="cs-CZ" sz="1200" dirty="0" smtClean="0">
                <a:solidFill>
                  <a:srgbClr val="000000"/>
                </a:solidFill>
              </a:rPr>
              <a:t>&gt;.</a:t>
            </a:r>
          </a:p>
          <a:p>
            <a:endParaRPr lang="cs-CZ" sz="1200" dirty="0" smtClean="0">
              <a:solidFill>
                <a:srgbClr val="000000"/>
              </a:solidFill>
            </a:endParaRPr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04664"/>
            <a:ext cx="3948651" cy="9621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79512" y="1340768"/>
            <a:ext cx="868997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</a:rPr>
              <a:t>Název materiálu:	</a:t>
            </a:r>
          </a:p>
          <a:p>
            <a:endParaRPr lang="cs-CZ" sz="1200" dirty="0">
              <a:solidFill>
                <a:srgbClr val="000000"/>
              </a:solidFill>
            </a:endParaRPr>
          </a:p>
          <a:p>
            <a:r>
              <a:rPr lang="cs-CZ" sz="1200" dirty="0">
                <a:solidFill>
                  <a:srgbClr val="000000"/>
                </a:solidFill>
              </a:rPr>
              <a:t>Anotace:		Prezentace je určena k </a:t>
            </a:r>
            <a:r>
              <a:rPr lang="cs-CZ" sz="1200" dirty="0" smtClean="0">
                <a:solidFill>
                  <a:srgbClr val="000000"/>
                </a:solidFill>
              </a:rPr>
              <a:t>osvojení slovesa BÝT – 1.os. a 2.os. č. </a:t>
            </a:r>
            <a:r>
              <a:rPr lang="cs-CZ" sz="1200" dirty="0" err="1" smtClean="0">
                <a:solidFill>
                  <a:srgbClr val="000000"/>
                </a:solidFill>
              </a:rPr>
              <a:t>jedn</a:t>
            </a:r>
            <a:r>
              <a:rPr lang="cs-CZ" sz="1200" dirty="0" smtClean="0">
                <a:solidFill>
                  <a:srgbClr val="000000"/>
                </a:solidFill>
              </a:rPr>
              <a:t>. Žáci se učí tvořit oznamovací, tázací a 		zápornou větu.</a:t>
            </a:r>
          </a:p>
          <a:p>
            <a:endParaRPr lang="cs-CZ" sz="1200" dirty="0">
              <a:solidFill>
                <a:srgbClr val="000000"/>
              </a:solidFill>
            </a:endParaRPr>
          </a:p>
          <a:p>
            <a:r>
              <a:rPr lang="cs-CZ" sz="1200" dirty="0">
                <a:solidFill>
                  <a:srgbClr val="000000"/>
                </a:solidFill>
              </a:rPr>
              <a:t>Autor:		Ing. Lenka </a:t>
            </a:r>
            <a:r>
              <a:rPr lang="cs-CZ" sz="1200" dirty="0" err="1">
                <a:solidFill>
                  <a:srgbClr val="000000"/>
                </a:solidFill>
              </a:rPr>
              <a:t>Čekalová</a:t>
            </a:r>
            <a:endParaRPr lang="cs-CZ" sz="1200" dirty="0">
              <a:solidFill>
                <a:srgbClr val="000000"/>
              </a:solidFill>
            </a:endParaRPr>
          </a:p>
          <a:p>
            <a:endParaRPr lang="cs-CZ" sz="1200" dirty="0">
              <a:solidFill>
                <a:srgbClr val="000000"/>
              </a:solidFill>
            </a:endParaRPr>
          </a:p>
          <a:p>
            <a:r>
              <a:rPr lang="cs-CZ" sz="1200" dirty="0">
                <a:solidFill>
                  <a:srgbClr val="000000"/>
                </a:solidFill>
              </a:rPr>
              <a:t>Jazyk:		angličtina</a:t>
            </a:r>
          </a:p>
          <a:p>
            <a:endParaRPr lang="cs-CZ" sz="1200" dirty="0">
              <a:solidFill>
                <a:srgbClr val="000000"/>
              </a:solidFill>
            </a:endParaRPr>
          </a:p>
          <a:p>
            <a:r>
              <a:rPr lang="cs-CZ" sz="1200" dirty="0">
                <a:solidFill>
                  <a:srgbClr val="000000"/>
                </a:solidFill>
              </a:rPr>
              <a:t>Očekávaný výstup:	základní vzdělávání – Jazyk a jazyková komunikace – 1. stupeň – cizí jazyk – 1. období – 			</a:t>
            </a:r>
            <a:r>
              <a:rPr lang="cs-CZ" sz="1200" dirty="0" smtClean="0">
                <a:solidFill>
                  <a:srgbClr val="000000"/>
                </a:solidFill>
              </a:rPr>
              <a:t>	rozumí jednoduchým pokynům a větám, adekvátně na ně reaguje</a:t>
            </a:r>
            <a:endParaRPr lang="cs-CZ" sz="1200" dirty="0">
              <a:solidFill>
                <a:srgbClr val="000000"/>
              </a:solidFill>
            </a:endParaRPr>
          </a:p>
          <a:p>
            <a:endParaRPr lang="cs-CZ" sz="1200" dirty="0">
              <a:solidFill>
                <a:srgbClr val="000000"/>
              </a:solidFill>
            </a:endParaRPr>
          </a:p>
          <a:p>
            <a:r>
              <a:rPr lang="cs-CZ" sz="1200" dirty="0">
                <a:solidFill>
                  <a:srgbClr val="000000"/>
                </a:solidFill>
              </a:rPr>
              <a:t>Speciální vzdělávací potřeby:     -</a:t>
            </a:r>
          </a:p>
          <a:p>
            <a:endParaRPr lang="cs-CZ" sz="1200" dirty="0">
              <a:solidFill>
                <a:srgbClr val="000000"/>
              </a:solidFill>
            </a:endParaRPr>
          </a:p>
          <a:p>
            <a:r>
              <a:rPr lang="cs-CZ" sz="1200" dirty="0">
                <a:solidFill>
                  <a:srgbClr val="000000"/>
                </a:solidFill>
              </a:rPr>
              <a:t>Klíčová slova:	</a:t>
            </a:r>
            <a:r>
              <a:rPr lang="cs-CZ" sz="1200" dirty="0" smtClean="0">
                <a:solidFill>
                  <a:srgbClr val="000000"/>
                </a:solidFill>
              </a:rPr>
              <a:t>verb TO BE – I </a:t>
            </a:r>
            <a:r>
              <a:rPr lang="cs-CZ" sz="1200" dirty="0" err="1" smtClean="0">
                <a:solidFill>
                  <a:srgbClr val="000000"/>
                </a:solidFill>
              </a:rPr>
              <a:t>am</a:t>
            </a:r>
            <a:r>
              <a:rPr lang="cs-CZ" sz="1200" dirty="0" smtClean="0">
                <a:solidFill>
                  <a:srgbClr val="000000"/>
                </a:solidFill>
              </a:rPr>
              <a:t>, </a:t>
            </a:r>
            <a:r>
              <a:rPr lang="cs-CZ" sz="1200" dirty="0" err="1" smtClean="0">
                <a:solidFill>
                  <a:srgbClr val="000000"/>
                </a:solidFill>
              </a:rPr>
              <a:t>you</a:t>
            </a:r>
            <a:r>
              <a:rPr lang="cs-CZ" sz="1200" dirty="0" smtClean="0">
                <a:solidFill>
                  <a:srgbClr val="000000"/>
                </a:solidFill>
              </a:rPr>
              <a:t> are, </a:t>
            </a:r>
            <a:r>
              <a:rPr lang="cs-CZ" sz="1200" dirty="0" err="1" smtClean="0">
                <a:solidFill>
                  <a:srgbClr val="000000"/>
                </a:solidFill>
              </a:rPr>
              <a:t>affirmative</a:t>
            </a:r>
            <a:r>
              <a:rPr lang="cs-CZ" sz="1200" dirty="0" smtClean="0">
                <a:solidFill>
                  <a:srgbClr val="000000"/>
                </a:solidFill>
              </a:rPr>
              <a:t>, </a:t>
            </a:r>
            <a:r>
              <a:rPr lang="cs-CZ" sz="1200" dirty="0" err="1" smtClean="0">
                <a:solidFill>
                  <a:srgbClr val="000000"/>
                </a:solidFill>
              </a:rPr>
              <a:t>question</a:t>
            </a:r>
            <a:r>
              <a:rPr lang="cs-CZ" sz="1200" dirty="0" smtClean="0">
                <a:solidFill>
                  <a:srgbClr val="000000"/>
                </a:solidFill>
              </a:rPr>
              <a:t>, negative</a:t>
            </a:r>
            <a:endParaRPr lang="cs-CZ" sz="1200" dirty="0">
              <a:solidFill>
                <a:srgbClr val="000000"/>
              </a:solidFill>
            </a:endParaRPr>
          </a:p>
          <a:p>
            <a:endParaRPr lang="cs-CZ" sz="1200" dirty="0">
              <a:solidFill>
                <a:srgbClr val="000000"/>
              </a:solidFill>
            </a:endParaRPr>
          </a:p>
          <a:p>
            <a:r>
              <a:rPr lang="cs-CZ" sz="1200" dirty="0">
                <a:solidFill>
                  <a:srgbClr val="000000"/>
                </a:solidFill>
              </a:rPr>
              <a:t>Druh učebního materiálu:</a:t>
            </a:r>
          </a:p>
          <a:p>
            <a:r>
              <a:rPr lang="cs-CZ" sz="1200" dirty="0">
                <a:solidFill>
                  <a:srgbClr val="000000"/>
                </a:solidFill>
              </a:rPr>
              <a:t>		</a:t>
            </a:r>
            <a:r>
              <a:rPr lang="cs-CZ" sz="1200" dirty="0" smtClean="0">
                <a:solidFill>
                  <a:srgbClr val="000000"/>
                </a:solidFill>
              </a:rPr>
              <a:t>prezentace</a:t>
            </a:r>
            <a:endParaRPr lang="cs-CZ" sz="1200" dirty="0">
              <a:solidFill>
                <a:srgbClr val="000000"/>
              </a:solidFill>
            </a:endParaRPr>
          </a:p>
          <a:p>
            <a:endParaRPr lang="cs-CZ" sz="1200" dirty="0">
              <a:solidFill>
                <a:srgbClr val="000000"/>
              </a:solidFill>
            </a:endParaRPr>
          </a:p>
          <a:p>
            <a:r>
              <a:rPr lang="cs-CZ" sz="1200" dirty="0">
                <a:solidFill>
                  <a:srgbClr val="000000"/>
                </a:solidFill>
              </a:rPr>
              <a:t>Druh </a:t>
            </a:r>
            <a:r>
              <a:rPr lang="cs-CZ" sz="1200" dirty="0" err="1">
                <a:solidFill>
                  <a:srgbClr val="000000"/>
                </a:solidFill>
              </a:rPr>
              <a:t>interaktivity</a:t>
            </a:r>
            <a:r>
              <a:rPr lang="cs-CZ" sz="1200" dirty="0">
                <a:solidFill>
                  <a:srgbClr val="000000"/>
                </a:solidFill>
              </a:rPr>
              <a:t>:	</a:t>
            </a:r>
            <a:r>
              <a:rPr lang="cs-CZ" sz="1200" dirty="0" smtClean="0">
                <a:solidFill>
                  <a:srgbClr val="000000"/>
                </a:solidFill>
              </a:rPr>
              <a:t>výklad</a:t>
            </a:r>
            <a:endParaRPr lang="cs-CZ" sz="1200" dirty="0">
              <a:solidFill>
                <a:srgbClr val="000000"/>
              </a:solidFill>
            </a:endParaRPr>
          </a:p>
          <a:p>
            <a:endParaRPr lang="cs-CZ" sz="1200" dirty="0">
              <a:solidFill>
                <a:srgbClr val="000000"/>
              </a:solidFill>
            </a:endParaRPr>
          </a:p>
          <a:p>
            <a:r>
              <a:rPr lang="cs-CZ" sz="1200" dirty="0">
                <a:solidFill>
                  <a:srgbClr val="000000"/>
                </a:solidFill>
              </a:rPr>
              <a:t>Cílová skupina:	žák</a:t>
            </a:r>
          </a:p>
          <a:p>
            <a:endParaRPr lang="cs-CZ" sz="1200" dirty="0">
              <a:solidFill>
                <a:srgbClr val="000000"/>
              </a:solidFill>
            </a:endParaRPr>
          </a:p>
          <a:p>
            <a:r>
              <a:rPr lang="cs-CZ" sz="1200" dirty="0">
                <a:solidFill>
                  <a:srgbClr val="000000"/>
                </a:solidFill>
              </a:rPr>
              <a:t>Stupeň a typ vzdělávání:	základní vzdělávání – 1. stupeň – 1. období</a:t>
            </a:r>
          </a:p>
          <a:p>
            <a:endParaRPr lang="cs-CZ" sz="1200" dirty="0">
              <a:solidFill>
                <a:srgbClr val="000000"/>
              </a:solidFill>
            </a:endParaRPr>
          </a:p>
          <a:p>
            <a:r>
              <a:rPr lang="cs-CZ" sz="1200" dirty="0">
                <a:solidFill>
                  <a:srgbClr val="000000"/>
                </a:solidFill>
              </a:rPr>
              <a:t>Typická věková skupina:	7 – 9 let</a:t>
            </a:r>
          </a:p>
          <a:p>
            <a:endParaRPr lang="cs-CZ" sz="1200" dirty="0">
              <a:solidFill>
                <a:srgbClr val="000000"/>
              </a:solidFill>
            </a:endParaRPr>
          </a:p>
          <a:p>
            <a:r>
              <a:rPr lang="cs-CZ" sz="1200" dirty="0">
                <a:solidFill>
                  <a:srgbClr val="000000"/>
                </a:solidFill>
              </a:rPr>
              <a:t>Celková velikost:	</a:t>
            </a:r>
            <a:r>
              <a:rPr lang="cs-CZ" sz="1200" dirty="0" smtClean="0">
                <a:solidFill>
                  <a:srgbClr val="000000"/>
                </a:solidFill>
              </a:rPr>
              <a:t>123 </a:t>
            </a:r>
            <a:r>
              <a:rPr lang="cs-CZ" sz="1200" dirty="0">
                <a:solidFill>
                  <a:srgbClr val="000000"/>
                </a:solidFill>
              </a:rPr>
              <a:t>kB</a:t>
            </a:r>
            <a:endParaRPr lang="cs-CZ" dirty="0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051720" y="1412776"/>
            <a:ext cx="1835150" cy="284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200" dirty="0" smtClean="0">
                <a:solidFill>
                  <a:srgbClr val="000000"/>
                </a:solidFill>
              </a:rPr>
              <a:t>VY_32_INOVACE_33</a:t>
            </a:r>
            <a:endParaRPr lang="cs-CZ" sz="1200" dirty="0">
              <a:solidFill>
                <a:srgbClr val="000000"/>
              </a:solidFill>
            </a:endParaRPr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3948651" cy="9621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127</Words>
  <Application>Microsoft Office PowerPoint</Application>
  <PresentationFormat>Předvádění na obrazovce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I AM          YOU ARE</vt:lpstr>
      <vt:lpstr>Snímek 2</vt:lpstr>
      <vt:lpstr>Snímek 3</vt:lpstr>
      <vt:lpstr>Snímek 4</vt:lpstr>
      <vt:lpstr>Snímek 5</vt:lpstr>
      <vt:lpstr>Snímek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         YOU ARE</dc:title>
  <dc:creator>Kator</dc:creator>
  <cp:lastModifiedBy>ZŠ Černčice</cp:lastModifiedBy>
  <cp:revision>28</cp:revision>
  <dcterms:created xsi:type="dcterms:W3CDTF">2012-01-15T14:02:52Z</dcterms:created>
  <dcterms:modified xsi:type="dcterms:W3CDTF">2013-08-18T11:48:29Z</dcterms:modified>
</cp:coreProperties>
</file>