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3267795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                                         </a:t>
            </a:r>
            <a: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VY_32_INOVACE_210</a:t>
            </a:r>
            <a: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cs-CZ" sz="8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cs-CZ" sz="8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cs-CZ" sz="8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VLASTNÍ JMÉNA</a:t>
            </a:r>
            <a:endParaRPr lang="cs-CZ" sz="8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r>
              <a:rPr lang="cs-CZ" sz="5400" dirty="0" smtClean="0">
                <a:solidFill>
                  <a:schemeClr val="accent6">
                    <a:lumMod val="50000"/>
                  </a:schemeClr>
                </a:solidFill>
              </a:rPr>
              <a:t>Psaní velkých písmen</a:t>
            </a:r>
          </a:p>
          <a:p>
            <a:endParaRPr lang="cs-CZ" dirty="0"/>
          </a:p>
        </p:txBody>
      </p:sp>
      <p:pic>
        <p:nvPicPr>
          <p:cNvPr id="4" name="Obrázek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04664"/>
            <a:ext cx="3948651" cy="96210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cs-CZ" dirty="0" smtClean="0"/>
              <a:t>VLASTNÍ JMÉNA OSOB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r>
              <a:rPr lang="cs-CZ" dirty="0" smtClean="0"/>
              <a:t>Lidé mají jméno a příjmení, jsou to jejich </a:t>
            </a:r>
            <a:r>
              <a:rPr lang="cs-CZ" dirty="0" smtClean="0">
                <a:solidFill>
                  <a:srgbClr val="FFC000"/>
                </a:solidFill>
              </a:rPr>
              <a:t>vlastní jména</a:t>
            </a:r>
          </a:p>
          <a:p>
            <a:r>
              <a:rPr lang="cs-CZ" dirty="0" smtClean="0"/>
              <a:t>Vlastní jména osob píšeme vždy s velkým počátečním písmenem</a:t>
            </a:r>
          </a:p>
          <a:p>
            <a:r>
              <a:rPr lang="cs-CZ" dirty="0" smtClean="0"/>
              <a:t>Př.  </a:t>
            </a:r>
            <a:r>
              <a:rPr lang="cs-CZ" dirty="0" smtClean="0">
                <a:solidFill>
                  <a:srgbClr val="FF0000"/>
                </a:solidFill>
              </a:rPr>
              <a:t>P</a:t>
            </a:r>
            <a:r>
              <a:rPr lang="cs-CZ" dirty="0" smtClean="0"/>
              <a:t>etr </a:t>
            </a:r>
            <a:r>
              <a:rPr lang="cs-CZ" dirty="0" smtClean="0">
                <a:solidFill>
                  <a:srgbClr val="FF0000"/>
                </a:solidFill>
              </a:rPr>
              <a:t>Č</a:t>
            </a:r>
            <a:r>
              <a:rPr lang="cs-CZ" dirty="0" smtClean="0"/>
              <a:t>ervený, </a:t>
            </a:r>
            <a:r>
              <a:rPr lang="cs-CZ" dirty="0" smtClean="0">
                <a:solidFill>
                  <a:srgbClr val="FF0000"/>
                </a:solidFill>
              </a:rPr>
              <a:t>L</a:t>
            </a:r>
            <a:r>
              <a:rPr lang="cs-CZ" dirty="0" smtClean="0"/>
              <a:t>enka </a:t>
            </a:r>
            <a:r>
              <a:rPr lang="cs-CZ" dirty="0" smtClean="0">
                <a:solidFill>
                  <a:srgbClr val="FF0000"/>
                </a:solidFill>
              </a:rPr>
              <a:t>N</a:t>
            </a:r>
            <a:r>
              <a:rPr lang="cs-CZ" dirty="0" smtClean="0"/>
              <a:t>ováčková, </a:t>
            </a:r>
          </a:p>
          <a:p>
            <a:r>
              <a:rPr lang="cs-CZ" dirty="0" smtClean="0"/>
              <a:t>žákyně </a:t>
            </a:r>
            <a:r>
              <a:rPr lang="cs-CZ" dirty="0" smtClean="0">
                <a:solidFill>
                  <a:srgbClr val="FF0000"/>
                </a:solidFill>
              </a:rPr>
              <a:t>K</a:t>
            </a:r>
            <a:r>
              <a:rPr lang="cs-CZ" dirty="0" smtClean="0"/>
              <a:t>arolínka </a:t>
            </a:r>
            <a:r>
              <a:rPr lang="cs-CZ" dirty="0" smtClean="0">
                <a:solidFill>
                  <a:srgbClr val="FF0000"/>
                </a:solidFill>
              </a:rPr>
              <a:t>V</a:t>
            </a:r>
            <a:r>
              <a:rPr lang="cs-CZ" dirty="0" smtClean="0"/>
              <a:t>eselá, pan </a:t>
            </a:r>
            <a:r>
              <a:rPr lang="cs-CZ" dirty="0" smtClean="0">
                <a:solidFill>
                  <a:srgbClr val="FF0000"/>
                </a:solidFill>
              </a:rPr>
              <a:t>Z</a:t>
            </a:r>
            <a:r>
              <a:rPr lang="cs-CZ" dirty="0" smtClean="0"/>
              <a:t>deněk </a:t>
            </a:r>
            <a:r>
              <a:rPr lang="cs-CZ" dirty="0" smtClean="0">
                <a:solidFill>
                  <a:srgbClr val="FF0000"/>
                </a:solidFill>
              </a:rPr>
              <a:t>R</a:t>
            </a:r>
            <a:r>
              <a:rPr lang="cs-CZ" dirty="0" smtClean="0"/>
              <a:t>ychlý</a:t>
            </a:r>
          </a:p>
          <a:p>
            <a:r>
              <a:rPr lang="cs-CZ" dirty="0" smtClean="0"/>
              <a:t>Slova žákyně a pan nejsou vlastní jména, píšeme tedy malé písmeno</a:t>
            </a:r>
          </a:p>
          <a:p>
            <a:endParaRPr lang="cs-C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r>
              <a:rPr lang="cs-CZ" dirty="0" smtClean="0"/>
              <a:t>VLASTNÍ JMÉNA ZVÍŘAT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r>
              <a:rPr lang="cs-CZ" dirty="0" smtClean="0"/>
              <a:t>Vlastní jména zvířat píšeme také s velkým písmenem</a:t>
            </a:r>
          </a:p>
          <a:p>
            <a:r>
              <a:rPr lang="cs-CZ" dirty="0" err="1" smtClean="0"/>
              <a:t>maxipes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F</a:t>
            </a:r>
            <a:r>
              <a:rPr lang="cs-CZ" dirty="0" smtClean="0"/>
              <a:t>ík			</a:t>
            </a:r>
          </a:p>
          <a:p>
            <a:r>
              <a:rPr lang="cs-CZ" dirty="0" smtClean="0"/>
              <a:t>motýl </a:t>
            </a:r>
            <a:r>
              <a:rPr lang="cs-CZ" dirty="0" smtClean="0">
                <a:solidFill>
                  <a:srgbClr val="FF0000"/>
                </a:solidFill>
              </a:rPr>
              <a:t>E</a:t>
            </a:r>
            <a:r>
              <a:rPr lang="cs-CZ" dirty="0" smtClean="0"/>
              <a:t>manuel 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B</a:t>
            </a:r>
            <a:r>
              <a:rPr lang="cs-CZ" dirty="0" smtClean="0"/>
              <a:t>ob a </a:t>
            </a:r>
            <a:r>
              <a:rPr lang="cs-CZ" dirty="0" smtClean="0">
                <a:solidFill>
                  <a:srgbClr val="FF0000"/>
                </a:solidFill>
              </a:rPr>
              <a:t>B</a:t>
            </a:r>
            <a:r>
              <a:rPr lang="cs-CZ" dirty="0" smtClean="0"/>
              <a:t>obek</a:t>
            </a:r>
          </a:p>
          <a:p>
            <a:endParaRPr lang="cs-CZ" dirty="0"/>
          </a:p>
        </p:txBody>
      </p:sp>
      <p:pic>
        <p:nvPicPr>
          <p:cNvPr id="4" name="Obrázek 3" descr="Bob.png"/>
          <p:cNvPicPr>
            <a:picLocks noChangeAspect="1"/>
          </p:cNvPicPr>
          <p:nvPr/>
        </p:nvPicPr>
        <p:blipFill>
          <a:blip r:embed="rId3" cstate="print"/>
          <a:srcRect r="61475"/>
          <a:stretch>
            <a:fillRect/>
          </a:stretch>
        </p:blipFill>
        <p:spPr>
          <a:xfrm>
            <a:off x="4788024" y="2204864"/>
            <a:ext cx="3384376" cy="3672408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r>
              <a:rPr lang="cs-CZ" dirty="0" smtClean="0"/>
              <a:t>DALŠÍ VLASTNÍ JMÉNA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r>
              <a:rPr lang="cs-CZ" dirty="0" smtClean="0"/>
              <a:t>Vlastní jména mají i města, ulice, řeky, hory, pohoří ,státy, planety a další věci</a:t>
            </a:r>
          </a:p>
          <a:p>
            <a:r>
              <a:rPr lang="cs-CZ" dirty="0" smtClean="0"/>
              <a:t>Př. město </a:t>
            </a:r>
            <a:r>
              <a:rPr lang="cs-CZ" dirty="0" smtClean="0">
                <a:solidFill>
                  <a:srgbClr val="FF0000"/>
                </a:solidFill>
              </a:rPr>
              <a:t>P</a:t>
            </a:r>
            <a:r>
              <a:rPr lang="cs-CZ" dirty="0" smtClean="0"/>
              <a:t>raha, řeka </a:t>
            </a:r>
            <a:r>
              <a:rPr lang="cs-CZ" dirty="0" smtClean="0">
                <a:solidFill>
                  <a:srgbClr val="FF0000"/>
                </a:solidFill>
              </a:rPr>
              <a:t>O</a:t>
            </a:r>
            <a:r>
              <a:rPr lang="cs-CZ" dirty="0" smtClean="0"/>
              <a:t>hře, hora </a:t>
            </a:r>
            <a:r>
              <a:rPr lang="cs-CZ" dirty="0" smtClean="0">
                <a:solidFill>
                  <a:srgbClr val="FF0000"/>
                </a:solidFill>
              </a:rPr>
              <a:t>S</a:t>
            </a:r>
            <a:r>
              <a:rPr lang="cs-CZ" dirty="0" smtClean="0"/>
              <a:t>něžka, pohoří </a:t>
            </a:r>
            <a:r>
              <a:rPr lang="cs-CZ" dirty="0" smtClean="0">
                <a:solidFill>
                  <a:srgbClr val="FF0000"/>
                </a:solidFill>
              </a:rPr>
              <a:t>K</a:t>
            </a:r>
            <a:r>
              <a:rPr lang="cs-CZ" dirty="0" smtClean="0"/>
              <a:t>rkonoše, </a:t>
            </a:r>
            <a:r>
              <a:rPr lang="cs-CZ" dirty="0" smtClean="0">
                <a:solidFill>
                  <a:srgbClr val="FF0000"/>
                </a:solidFill>
              </a:rPr>
              <a:t>Č</a:t>
            </a:r>
            <a:r>
              <a:rPr lang="cs-CZ" dirty="0" smtClean="0"/>
              <a:t>eská republika,</a:t>
            </a:r>
          </a:p>
          <a:p>
            <a:pPr>
              <a:buNone/>
            </a:pPr>
            <a:r>
              <a:rPr lang="cs-CZ" dirty="0" smtClean="0"/>
              <a:t>	planeta </a:t>
            </a:r>
            <a:r>
              <a:rPr lang="cs-CZ" dirty="0" smtClean="0">
                <a:solidFill>
                  <a:srgbClr val="FF0000"/>
                </a:solidFill>
              </a:rPr>
              <a:t>Z</a:t>
            </a:r>
            <a:r>
              <a:rPr lang="cs-CZ" dirty="0" smtClean="0"/>
              <a:t>emě</a:t>
            </a:r>
          </a:p>
          <a:p>
            <a:endParaRPr lang="cs-C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55576" y="2492896"/>
            <a:ext cx="7814960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zev materi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lu :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VY_32_INOVACE_210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Anotace :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Ž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ci si s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prezentac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shrnou poznatky o vlastn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 jm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nech před novou velkou kapitolou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Autor :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Mgr. Alena Nov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kov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Jazyk :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český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Oček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vaný výstup :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ž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ci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dok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žou spr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vně ps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 vlastn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jm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na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Speci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ln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vzděl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vac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potřeby :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Kl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čov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slova :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vlastn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jm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na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Druh učebn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ho materi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lu :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prezentace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Druh </a:t>
            </a:r>
            <a:r>
              <a:rPr kumimoji="0" lang="cs-CZ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interaktivity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: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aktivn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čten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lov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skupina :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ž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ci II. tř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dy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Stupeň a typ vzděl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: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z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kladn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vzděl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I. stupeň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I. obdob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Typick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věkov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skupina :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7-8 let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Celkov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velikost :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91 kB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Obráze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620688"/>
            <a:ext cx="3948651" cy="96210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115</Words>
  <Application>Microsoft Office PowerPoint</Application>
  <PresentationFormat>Předvádění na obrazovce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                                                                       VY_32_INOVACE_210  VLASTNÍ JMÉNA</vt:lpstr>
      <vt:lpstr>VLASTNÍ JMÉNA OSOB</vt:lpstr>
      <vt:lpstr>VLASTNÍ JMÉNA ZVÍŘAT</vt:lpstr>
      <vt:lpstr>DALŠÍ VLASTNÍ JMÉNA</vt:lpstr>
      <vt:lpstr>Název materiálu : VY_32_INOVACE_210 Anotace : Žáci si s prezentací shrnou poznatky o vlastních jménech před novou velkou kapitolou Autor : Mgr. Alena Nováková Jazyk : český Očekávaný výstup : žáci dokážou správně psát vlastní jména Speciální vzdělávací potřeby : Klíčová slova : vlastní jména Druh učebního materiálu : prezentace Druh interaktivity : aktivní čtení Cílová skupina : žáci II. třídy Stupeň a typ vzdělávání : základní vzdělávání – I. stupeň – I. období Typická věková skupina : 7-8 let Celková velikost : 91 kB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VLASTNÍ JMÉNA</dc:title>
  <dc:creator>Redbulll</dc:creator>
  <cp:lastModifiedBy>ZŠ Černčice</cp:lastModifiedBy>
  <cp:revision>11</cp:revision>
  <dcterms:created xsi:type="dcterms:W3CDTF">2011-08-10T09:14:45Z</dcterms:created>
  <dcterms:modified xsi:type="dcterms:W3CDTF">2013-08-16T15:20:06Z</dcterms:modified>
</cp:coreProperties>
</file>