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2" r:id="rId25"/>
    <p:sldId id="283" r:id="rId26"/>
    <p:sldId id="284" r:id="rId27"/>
    <p:sldId id="285" r:id="rId28"/>
    <p:sldId id="277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CCA70-E5C6-4DEC-B34E-F46DC4027E34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7B1D6-1FEA-42CC-8CD6-6AD867014EA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7B1D6-1FEA-42CC-8CD6-6AD867014EAD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171C4F-D373-4A63-B128-F4E5AF92488C}" type="datetimeFigureOut">
              <a:rPr lang="cs-CZ" smtClean="0"/>
              <a:pPr/>
              <a:t>14.8.2013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A4B8EE-1794-4F36-880B-6548088740E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q=pila+%C4%8Depovka&amp;hl=cs&amp;biw=1366&amp;bih=673&amp;tbm=isch&amp;tbnid=karH5RKVQzYG7M:&amp;imgrefurl=http://www.modding.cz/?p=67&amp;docid=sbOCluSPkzlFkM&amp;imgurl" TargetMode="External"/><Relationship Id="rId7" Type="http://schemas.openxmlformats.org/officeDocument/2006/relationships/hyperlink" Target="http://images.google.com/imgres?q=ocaska&amp;hl=cs&amp;biw=1366&amp;bih=673&amp;tbm=isch&amp;tbnid=0nUfh8Pl06HctM:&amp;imgrefurl=http://www.rr-naradi.cz/pila-ocaska-450mm-9-zubu-na-25mm&amp;docid=_yUsg-slOAIBgM&amp;imgurl" TargetMode="External"/><Relationship Id="rId2" Type="http://schemas.openxmlformats.org/officeDocument/2006/relationships/hyperlink" Target="http://images.google.com/imgres?q=pila+%C4%8Depovka&amp;hl=cs&amp;biw=1366&amp;bih=673&amp;tbm=isch&amp;tbnid=onJBEwa8UiG2_M:&amp;imgrefurl=http://www.dobre-naradi.cz/zbozi/pila-cepovka-250-mm-dubova-pokosnice-300-mm/p-11947&amp;docid=8R-RGF5T2_LkpM&amp;imgur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q=ocaska&amp;hl=cs&amp;biw=1366&amp;bih=673&amp;tbm=isch&amp;tbnid=GvKqniDtvfQsdM:&amp;imgrefurl=http://www.nakupka.cz/vyrobek/pila-ocaska-dwt-ss-500-vs/&amp;docid=2R10wpP2dBZLPM&amp;imgurl" TargetMode="External"/><Relationship Id="rId5" Type="http://schemas.openxmlformats.org/officeDocument/2006/relationships/hyperlink" Target="http://images.google.com/imgres?q=d%C4%9Brovka&amp;num=10&amp;hl=cs&amp;biw=1366&amp;bih=673&amp;tbm=isch&amp;tbnid=qyrrk-ht1-Z-MM:&amp;imgrefurl=http://www.pujcovnarentia.cz/primocara-pila-derovka-MAKITA-4303.html&amp;docid=B91pVqNkAhvO9M&amp;imgurl" TargetMode="External"/><Relationship Id="rId4" Type="http://schemas.openxmlformats.org/officeDocument/2006/relationships/hyperlink" Target="http://images.google.com/imgres?q=d%C4%9Brovka&amp;num=10&amp;hl=cs&amp;biw=1366&amp;bih=673&amp;tbm=isch&amp;tbnid=3LxGtrEB9d7f1M:&amp;imgrefurl=http://www.rr-naradi.cz/pila-na-drevo-derovka-300mm-8zubu-na-25mm&amp;docid=qneTa31CW64e8M&amp;imgurl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q=ra%C5%A1ple+na+d%C5%99evo&amp;hl=cs&amp;biw=1366&amp;bih=673&amp;tbm=isch&amp;tbnid=bL54i9EJHd7Z4M:&amp;imgrefurl=http://www.narexby-eshop.cz/narex/eshop/12-1-Novinky-2011-2012/0/5/256-Rasple-plocha-16x4&amp;docid=IBLrh-d9nZSwfM&amp;imgurl" TargetMode="External"/><Relationship Id="rId3" Type="http://schemas.openxmlformats.org/officeDocument/2006/relationships/hyperlink" Target="http://images.google.com/imgres?q=brusn%C3%BD+pap%C3%ADr+na+d%C5%99evo&amp;hl=cs&amp;biw=1366&amp;bih=673&amp;tbm=isch&amp;tbnid=CxImH5oWwnh0YM:&amp;imgrefurl=http://www.autoboxy.com/brusny-papir-na-drevo-zrnitost-40-role-200mm-x-50-m-yato-yt-8483/d-130424/&amp;docid=DcWI2CsbxptpnM&amp;itg=1&amp;imgur" TargetMode="External"/><Relationship Id="rId7" Type="http://schemas.openxmlformats.org/officeDocument/2006/relationships/hyperlink" Target="http://images.google.com/imgres?q=ra%C5%A1ple+na+d%C5%99evo&amp;hl=cs&amp;biw=1366&amp;bih=673&amp;tbm=isch&amp;tbnid=YihXZ3GmLwhq4M:&amp;imgrefurl=http://www.nakupka.cz/vyrobek/rasple-toya-na-drevo-200-mm-sada-3-ks-to-25230/&amp;docid=jjFe72UBwM10EM&amp;imgurl" TargetMode="External"/><Relationship Id="rId2" Type="http://schemas.openxmlformats.org/officeDocument/2006/relationships/hyperlink" Target="http://images.google.com/imgres?q=brusn%C3%BD+pap%C3%ADr+na+d%C5%99evo&amp;hl=cs&amp;biw=1366&amp;bih=673&amp;tbm=isch&amp;tbnid=yJYwlEsbPCOOOM:&amp;imgrefurl=http://www.conrad.cz/brusny-papir-20-ks-na-drevo-a-na-kov.k812319&amp;docid=xsCPB97XoWg3eM&amp;imgur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q=hobl%C3%ADk&amp;hl=cs&amp;biw=1366&amp;bih=673&amp;tbm=isch&amp;tbnid=sJ8rw21wybc-mM:&amp;imgrefurl=http://www.rr-naradi.cz/hoblik-elektricky-bt-pl-750-einhell-blue&amp;docid=akjh3Fo5aZi5NM&amp;imgurl" TargetMode="External"/><Relationship Id="rId5" Type="http://schemas.openxmlformats.org/officeDocument/2006/relationships/hyperlink" Target="http://images.google.com/imgres?q=hobl%C3%ADk&amp;hl=cs&amp;biw=1366&amp;bih=673&amp;tbm=isch&amp;tbnid=HPCvAWejwEIVEM:&amp;imgrefurl=http://www.vesko.cz/hoblik-hladik-b45-39609.html&amp;docid=2dI3UPxuMa0iQM&amp;imgurl" TargetMode="External"/><Relationship Id="rId4" Type="http://schemas.openxmlformats.org/officeDocument/2006/relationships/hyperlink" Target="http://images.google.com/imgres?q=dl%C3%A1to+na+d%C5%99evo&amp;hl=cs&amp;biw=1366&amp;bih=673&amp;tbm=isch&amp;tbnid=U-kXxpffBObWFM:&amp;imgrefurl=http://www.mrk.cz/diskuse.php%3Fid%3D645483&amp;docid=PXJ5Cpel1toEBM&amp;imgur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q=rejsek+truhl%C3%A1%C5%99sk%C3%BD&amp;hl=cs&amp;biw=1366&amp;bih=673&amp;tbm=isch&amp;tbnid=t3uVs7ceNwaj0M:&amp;imgrefurl=http://www.naradistubai.cz/kategorie.aspx%3Fkategorie%3D303&amp;docid=ORNHgS3ydowk7M&amp;imgur" TargetMode="External"/><Relationship Id="rId7" Type="http://schemas.openxmlformats.org/officeDocument/2006/relationships/hyperlink" Target="http://images.google.com/imgres?q=%C3%BAheln%C3%ADk+spojovac%C3%AD&amp;hl=cs&amp;biw=1366&amp;bih=673&amp;tbm=isch&amp;tbnid=9m1_HemIIXVAjM:&amp;imgrefurl=http://www.obchodprodilnu.cz/spojovaci-uhelniky-pozinkovane-bez-prolisu-sila-2-mm-0585.html&amp;docid=9WK3TZs2G1jDQM&amp;imgurl" TargetMode="External"/><Relationship Id="rId2" Type="http://schemas.openxmlformats.org/officeDocument/2006/relationships/hyperlink" Target="http://images.google.com/imgres?q=rejsek+truhl%C3%A1%C5%99sk%C3%BD&amp;hl=cs&amp;biw=1366&amp;bih=673&amp;tbm=isch&amp;tbnid=d_SAyWWyqkg5xM:&amp;imgrefurl=http://www.produm.eu/cz/zbozi/185_0/rucni-naradi/rejsek-truhlarsky-s-metre-?id=26783&amp;docid=nip_EjR6D5Tb1M&amp;imgur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q=%C3%BAheln%C3%ADk+spojovac%C3%AD&amp;hl=cs&amp;biw=1366&amp;bih=673&amp;tbm=isch&amp;tbnid=weU24YOIUNclWM:&amp;imgrefurl=http://www.foerch.cz/product.aspx?p=c2a71ce5-7a4c-46b2-96cf-dc1635096800&amp;g=bfe42525-aa53-4bcb-845b-e1d45ba93f23&amp;docid=mi1qIohcdsoPmM&amp;imgurl" TargetMode="External"/><Relationship Id="rId5" Type="http://schemas.openxmlformats.org/officeDocument/2006/relationships/hyperlink" Target="http://images.google.com/imgres?q=%C3%BAheln%C3%ADk+p%C5%99%C3%ADlo%C5%BEn%C3%BD&amp;hl=cs&amp;biw=1366&amp;bih=673&amp;tbm=isch&amp;tbnid=01rPFquxcorEdM:&amp;imgrefurl=http://www.vltava2009.cz/klz/department-181-uhelniky.html&amp;docid=CW0_P_Msu4t_9M&amp;imgurl" TargetMode="External"/><Relationship Id="rId4" Type="http://schemas.openxmlformats.org/officeDocument/2006/relationships/hyperlink" Target="http://images.google.com/imgres?q=rejsek+truhl%C3%A1%C5%99sk%C3%BD&amp;hl=cs&amp;biw=1366&amp;bih=673&amp;tbm=isch&amp;tbnid=mNJ1OdMJoGCfgM:&amp;imgrefurl=http://www.foerch.cz/product.aspx?p=3fa67f59-2475-4df2-8658-b96a263e8b79&amp;g=f07e756b-9bf9-43c9-8c6e-21a0f41d1497&amp;docid=cSjbFLTMaS923M&amp;imgurl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q=kle%C5%A1t%C4%9B&amp;hl=cs&amp;biw=1366&amp;bih=673&amp;tbm=isch&amp;tbnid=hg0fEr5YPqgY7M:&amp;imgrefurl=http://obchod.ekroline.cz/store/department-31-profesionalni-naradi-baum.html&amp;docid=r0fAU9MGElWvRM&amp;imgurl" TargetMode="External"/><Relationship Id="rId3" Type="http://schemas.openxmlformats.org/officeDocument/2006/relationships/hyperlink" Target="http://images.google.com/imgres?q=piln%C3%ADky&amp;hl=cs&amp;biw=1366&amp;bih=673&amp;tbm=isch&amp;tbnid=d5KI1uOQ8f7sKM:&amp;imgrefurl=http://www.modding.cz/%3Fp%3D42&amp;docid=8pDA8kTGFolhLM&amp;imgurl" TargetMode="External"/><Relationship Id="rId7" Type="http://schemas.openxmlformats.org/officeDocument/2006/relationships/hyperlink" Target="http://images.google.com/imgres?q=kle%C5%A1t%C4%9B&amp;hl=cs&amp;biw=1366&amp;bih=673&amp;tbm=isch&amp;tbnid=024v_iqEsOxn-M:&amp;imgrefurl" TargetMode="External"/><Relationship Id="rId2" Type="http://schemas.openxmlformats.org/officeDocument/2006/relationships/hyperlink" Target="http://images.google.com/imgres?q=piln%C3%ADky&amp;hl=cs&amp;biw=1366&amp;bih=673&amp;tbm=isch&amp;tbnid=D0Sp1NpakajsYM:&amp;imgrefurl=http://www.naradie1.sk/pilniky-ihlove-10dielna-sada-extol-p-1584.html&amp;docid=OI06hXelyTK9nM&amp;imgur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q=kle%C5%A1t%C4%9B&amp;hl=cs&amp;biw=1366&amp;bih=673&amp;tbm=isch&amp;tbnid=dIuoZoddjFfW5M:&amp;imgrefurl=http://www.zvak.cz/eshop/ostatni-kleste/?st=2&amp;docid=MSCXIZlp59nZsM&amp;imgurl" TargetMode="External"/><Relationship Id="rId5" Type="http://schemas.openxmlformats.org/officeDocument/2006/relationships/hyperlink" Target="http://images.google.com/imgres?q=sv%C4%9Br%C3%A1k&amp;hl=cs&amp;biw=1366&amp;bih=673&amp;tbm=isch&amp;tbnid=TSbwvK56Su1YDM:&amp;imgrefurl=http://levne-dilenske-naradi.eod.cz/rucni-naradi/sveraky/proma-sv-125-prirucni-sverak&amp;docid=1CzyxXPYpGrwWM&amp;imgurl" TargetMode="External"/><Relationship Id="rId4" Type="http://schemas.openxmlformats.org/officeDocument/2006/relationships/hyperlink" Target="http://images.google.com/imgres?q=sv%C4%9Br%C3%A1k&amp;hl=cs&amp;biw=1366&amp;bih=673&amp;tbm=isch&amp;tbnid=YWO6cVpGQpvCzM:&amp;imgrefurl=http://www.naradi-jz.cz/naradi-jz/eshop/4-1-Rucni-naradi/50-2-Sveraky-YORK&amp;docid=uEWPNkNKMqRHnM&amp;imgur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q=%C5%A1roubov%C3%A1k&amp;hl=cs&amp;biw=1366&amp;bih=673&amp;tbm=isch&amp;tbnid=M70ei7mN03pGwM:&amp;imgrefurl=http://www.sunlitemitre10.com.au/Our-Range/Hand-Tools/screwdrivers&amp;docid=axUQxNGlDTemQM&amp;imgurl" TargetMode="External"/><Relationship Id="rId3" Type="http://schemas.openxmlformats.org/officeDocument/2006/relationships/hyperlink" Target="http://images.google.com/imgres?q=kombina%C4%8Dky&amp;hl=cs&amp;biw=1366&amp;bih=673&amp;tbm=isch&amp;tbnid=M2rmddHFZ65idM:&amp;imgrefurl=http://temsik.co.za/index.php?main_page=index&amp;cPath=24&amp;docid=fPjl-GOgVzmsmM&amp;imgurl" TargetMode="External"/><Relationship Id="rId7" Type="http://schemas.openxmlformats.org/officeDocument/2006/relationships/hyperlink" Target="http://images.google.com/imgres?q=kladivo+pokr%C3%BDva%C4%8Dsk%C3%A9&amp;hl=cs&amp;biw=1366&amp;bih=673&amp;tbm=isch&amp;tbnid=0VN8k-2NSgkLRM:&amp;imgrefurl=http://www.rr-naradi.cz/kladivo-pokryvacske-600g-kovane-z-jednoho-kusu-s-magnetem&amp;docid=84gogJ-VzvmLZM&amp;imgurl" TargetMode="External"/><Relationship Id="rId2" Type="http://schemas.openxmlformats.org/officeDocument/2006/relationships/hyperlink" Target="http://images.google.com/imgres?q=kombina%C4%8Dky&amp;start=171&amp;hl=cs&amp;biw=1366&amp;bih=673&amp;tbm=isch&amp;tbnid=M_jSzNUNshOHKM:&amp;imgrefurl=http://www.trade1st.co.uk/productdetail/Fixing-Tools/774.aspx&amp;docid=f7r4fiWwOGibHM&amp;imgur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q=kladivo+kov%C3%A1%C5%99sk%C3%A9&amp;hl=cs&amp;biw=1366&amp;bih=673&amp;tbm=isch&amp;tbnid=7YmtQ-CFVIn1xM:&amp;imgrefurl=http://www.prumyslovy-servis.cz/index_soubory/Page2355.htm&amp;docid=30woK3ZowPNA_M&amp;imgurl" TargetMode="External"/><Relationship Id="rId5" Type="http://schemas.openxmlformats.org/officeDocument/2006/relationships/hyperlink" Target="http://images.google.com/imgres?q=kladivo&amp;hl=cs&amp;biw=1366&amp;bih=673&amp;tbm=isch&amp;tbnid=ZuavCjo1k19hhM:&amp;imgrefurl=http://www.integ.cz/shop.htm&amp;docid=3Xcsn1GdMHeRAM&amp;imgurl" TargetMode="External"/><Relationship Id="rId4" Type="http://schemas.openxmlformats.org/officeDocument/2006/relationships/hyperlink" Target="http://images.google.com/imgres?q=kladivo&amp;hl=cs&amp;biw=1366&amp;bih=673&amp;tbm=isch&amp;tbnid=PoZL4KI-XbSL7M:&amp;imgrefurl=http://www.naradi-asist.cz/kladivo-zamecnicke-300-g-p-596.html&amp;docid=eGnTRYxrgpGk1M&amp;imgurl" TargetMode="External"/><Relationship Id="rId9" Type="http://schemas.openxmlformats.org/officeDocument/2006/relationships/hyperlink" Target="http://images.google.com/imgres?q=%C5%A1roubov%C3%A1k&amp;hl=cs&amp;biw=1366&amp;bih=673&amp;tbm=isch&amp;tbnid=5UzBYTX-Z_J3IM:&amp;imgrefurl=http://craziestgadgets.com/2008/12/14/4000-electric-screwdriver-holds-your-screws/&amp;docid=BC02r8bHTSG4ZM&amp;imgur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q=%C3%BAheln%C3%ADky&amp;start=200&amp;hl=cs&amp;biw=1366&amp;bih=673&amp;tbm=isch&amp;tbnid=jE9uTZznab4WWM:&amp;imgrefurl" TargetMode="External"/><Relationship Id="rId3" Type="http://schemas.openxmlformats.org/officeDocument/2006/relationships/hyperlink" Target="http://images.google.com/imgres?q=vrta%C4%8Dka&amp;hl=cs&amp;biw=1366&amp;bih=673&amp;tbm=isch&amp;tbnid=R8OPujsOctyAqM:&amp;imgrefurl=http://www.naradisatek.cz/priklepova-vrtacka-narex-evp-13-h-2ca.html&amp;docid=xiRcCx3QBB2C4M&amp;imgurl" TargetMode="External"/><Relationship Id="rId7" Type="http://schemas.openxmlformats.org/officeDocument/2006/relationships/hyperlink" Target="http://images.google.com/imgres?q=z%C3%A1hlubn%C3%ADk+do+d%C5%99eva&amp;hl=cs&amp;biw=1366&amp;bih=673&amp;tbm=isch&amp;tbnid=2geYpcOJPqW-jM:&amp;imgrefurl=http://www.landsmann.cz/hawera-104944-zahlubnik-do-dreva-pr-20x90mm-90-rucni-s-plastovou-rukojeti_d15950.html&amp;docid=rVdTzSUIJ7z9LM&amp;imgurl" TargetMode="External"/><Relationship Id="rId2" Type="http://schemas.openxmlformats.org/officeDocument/2006/relationships/hyperlink" Target="http://images.google.com/imgres?q=vrta%C4%8Dka&amp;hl=cs&amp;biw=1366&amp;bih=673&amp;tbm=isch&amp;tbnid=8lJ0lKnbJrYIqM:&amp;imgrefurl=http://www.naradiweb.cz/vrtacky-95&amp;docid=pbDZI4qdM0bESM&amp;imgur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q=sekera+truhl%C3%A1%C5%99sk%C3%A1+a+tesa%C5%99sk%C3%A1&amp;hl=cs&amp;biw=1366&amp;bih=673&amp;tbm=isch&amp;tbnid=mEAbQX5mroJS5M:&amp;imgrefurl=http://www.naradistubai.cz/kategorie.aspx?kategorie=251&amp;docid=YLttD-yJ3Hg8RM&amp;imgurl" TargetMode="External"/><Relationship Id="rId5" Type="http://schemas.openxmlformats.org/officeDocument/2006/relationships/hyperlink" Target="http://images.google.com/imgres?q=vodov%C3%A1ha&amp;hl=cs&amp;biw=1366&amp;bih=673&amp;tbm=isch&amp;tbnid=OQl6klKQXNNM2M:&amp;imgrefurl=http://en.wikipedia.org/wiki/Spirit_level&amp;docid=Z_ucR17_s9AXkM&amp;imgurl" TargetMode="External"/><Relationship Id="rId4" Type="http://schemas.openxmlformats.org/officeDocument/2006/relationships/hyperlink" Target="http://images.google.com/imgres?q=vodov%C3%A1ha&amp;hl=cs&amp;biw=1366&amp;bih=673&amp;tbm=isch&amp;tbnid=csuT-EFuOZaYyM:&amp;imgrefurl=http://www.remeslnyobchod-e-shop.cz/www-remeslny-obchod-e-shop-cz/eshop/7-1-Vodovahy&amp;docid=ZhzziRUb_YB8DM&amp;imgur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852988"/>
            <a:ext cx="8458200" cy="1222375"/>
          </a:xfrm>
        </p:spPr>
        <p:txBody>
          <a:bodyPr>
            <a:noAutofit/>
          </a:bodyPr>
          <a:lstStyle/>
          <a:p>
            <a:r>
              <a:rPr lang="cs-CZ" sz="8800" dirty="0" smtClean="0"/>
              <a:t>NÁŘADÍ</a:t>
            </a:r>
            <a:endParaRPr lang="cs-CZ" sz="8800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3948430" cy="9620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5940152" y="113397"/>
            <a:ext cx="3083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VY_32_ INOVACE_ 365</a:t>
            </a:r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Rejsek</a:t>
            </a:r>
            <a:endParaRPr lang="cs-CZ" dirty="0"/>
          </a:p>
        </p:txBody>
      </p:sp>
      <p:pic>
        <p:nvPicPr>
          <p:cNvPr id="5" name="Zástupný symbol pro obsah 4" descr="rejse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69244"/>
            <a:ext cx="7620000" cy="44958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Úhelník –příložný,Spojovací</a:t>
            </a:r>
            <a:endParaRPr lang="cs-CZ" dirty="0"/>
          </a:p>
        </p:txBody>
      </p:sp>
      <p:pic>
        <p:nvPicPr>
          <p:cNvPr id="8" name="Zástupný symbol pro obsah 7" descr="imagesCAIR03Y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3362325" cy="1362075"/>
          </a:xfrm>
        </p:spPr>
      </p:pic>
      <p:pic>
        <p:nvPicPr>
          <p:cNvPr id="10" name="Zástupný symbol pro obsah 9" descr="úhelník spojovací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39952" y="1412776"/>
            <a:ext cx="4343400" cy="2720054"/>
          </a:xfrm>
        </p:spPr>
      </p:pic>
      <p:pic>
        <p:nvPicPr>
          <p:cNvPr id="1026" name="Picture 2" descr="C:\Users\Kantor\Pictures\Nářadí\spojení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933056"/>
            <a:ext cx="383283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Pilník</a:t>
            </a:r>
            <a:endParaRPr lang="cs-CZ" dirty="0"/>
          </a:p>
        </p:txBody>
      </p:sp>
      <p:pic>
        <p:nvPicPr>
          <p:cNvPr id="5" name="Zástupný symbol pro obsah 4" descr="pilník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66900"/>
            <a:ext cx="4191000" cy="4191000"/>
          </a:xfrm>
        </p:spPr>
      </p:pic>
      <p:pic>
        <p:nvPicPr>
          <p:cNvPr id="6" name="Zástupný symbol pro obsah 5" descr="pilnik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2132857"/>
            <a:ext cx="4104455" cy="367240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Svěrák  a příruční svěrák</a:t>
            </a:r>
            <a:endParaRPr lang="cs-CZ" dirty="0"/>
          </a:p>
        </p:txBody>
      </p:sp>
      <p:pic>
        <p:nvPicPr>
          <p:cNvPr id="5" name="Zástupný symbol pro obsah 4" descr="svěrá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3528392" cy="2664296"/>
          </a:xfrm>
        </p:spPr>
      </p:pic>
      <p:pic>
        <p:nvPicPr>
          <p:cNvPr id="6" name="Zástupný symbol pro obsah 5" descr="NAR-proma-sv-75-prirucni-sverak-2050-25000075_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6775" y="2595562"/>
            <a:ext cx="4286250" cy="27336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Kleště , štípací , různé</a:t>
            </a:r>
            <a:endParaRPr lang="cs-CZ" dirty="0"/>
          </a:p>
        </p:txBody>
      </p:sp>
      <p:pic>
        <p:nvPicPr>
          <p:cNvPr id="5" name="Zástupný symbol pro obsah 4" descr="kleště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960440" cy="2016224"/>
          </a:xfrm>
        </p:spPr>
      </p:pic>
      <p:pic>
        <p:nvPicPr>
          <p:cNvPr id="6" name="Zástupný symbol pro obsah 5" descr="kleště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40004"/>
            <a:ext cx="4343400" cy="4044791"/>
          </a:xfrm>
        </p:spPr>
      </p:pic>
      <p:pic>
        <p:nvPicPr>
          <p:cNvPr id="8194" name="Picture 2" descr="http://obchod.ekroline.cz/shops/7405/images-goods/kle%C5%A1t%C4%9B%20%C5%A1t%C3%ADpac%C3%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212976"/>
            <a:ext cx="2286000" cy="2571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Kombinační kleště</a:t>
            </a:r>
            <a:endParaRPr lang="cs-CZ" dirty="0"/>
          </a:p>
        </p:txBody>
      </p:sp>
      <p:pic>
        <p:nvPicPr>
          <p:cNvPr id="5" name="Zástupný symbol pro obsah 4" descr="kombinační kleště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5862" y="2708920"/>
            <a:ext cx="3026098" cy="2952327"/>
          </a:xfrm>
        </p:spPr>
      </p:pic>
      <p:pic>
        <p:nvPicPr>
          <p:cNvPr id="8" name="Zástupný symbol pro obsah 7" descr="konbin.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132856"/>
            <a:ext cx="4464496" cy="36003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Kladivo-pokrývačské , kovářské</a:t>
            </a:r>
            <a:endParaRPr lang="cs-CZ" dirty="0"/>
          </a:p>
        </p:txBody>
      </p:sp>
      <p:pic>
        <p:nvPicPr>
          <p:cNvPr id="5" name="Zástupný symbol pro obsah 4" descr="KL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3"/>
            <a:ext cx="2816299" cy="1872208"/>
          </a:xfrm>
        </p:spPr>
      </p:pic>
      <p:pic>
        <p:nvPicPr>
          <p:cNvPr id="1026" name="Picture 2" descr="C:\Users\Kantor\Pictures\Nářadí\kovářské kl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93096"/>
            <a:ext cx="3384376" cy="1819275"/>
          </a:xfrm>
          <a:prstGeom prst="rect">
            <a:avLst/>
          </a:prstGeom>
          <a:noFill/>
        </p:spPr>
      </p:pic>
      <p:pic>
        <p:nvPicPr>
          <p:cNvPr id="1027" name="Picture 3" descr="C:\Users\Kantor\Pictures\Nářadí\obr_kladiv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340768"/>
            <a:ext cx="1905000" cy="1666875"/>
          </a:xfrm>
          <a:prstGeom prst="rect">
            <a:avLst/>
          </a:prstGeom>
          <a:noFill/>
        </p:spPr>
      </p:pic>
      <p:pic>
        <p:nvPicPr>
          <p:cNvPr id="1028" name="Picture 4" descr="C:\Users\Kantor\Pictures\Nářadí\kladivo-pokryvacske-600g-kovane-z-jednoho-kusu-s-magnete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429000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Šroubováky</a:t>
            </a:r>
            <a:endParaRPr lang="cs-CZ" dirty="0"/>
          </a:p>
        </p:txBody>
      </p:sp>
      <p:pic>
        <p:nvPicPr>
          <p:cNvPr id="5" name="Zástupný symbol pro obsah 4" descr="šroubovák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857039"/>
            <a:ext cx="4191000" cy="4210722"/>
          </a:xfrm>
        </p:spPr>
      </p:pic>
      <p:pic>
        <p:nvPicPr>
          <p:cNvPr id="6" name="Zástupný symbol pro obsah 5" descr="šroubováky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62500" y="2119312"/>
            <a:ext cx="4114800" cy="36861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Vrtačka , příklepová</a:t>
            </a:r>
            <a:endParaRPr lang="cs-CZ" dirty="0"/>
          </a:p>
        </p:txBody>
      </p:sp>
      <p:pic>
        <p:nvPicPr>
          <p:cNvPr id="5" name="Zástupný symbol pro obsah 4" descr="vrtacka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564904"/>
            <a:ext cx="3600400" cy="2952328"/>
          </a:xfrm>
        </p:spPr>
      </p:pic>
      <p:pic>
        <p:nvPicPr>
          <p:cNvPr id="6" name="Zástupný symbol pro obsah 5" descr="příklepová vrtačk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83879"/>
            <a:ext cx="4343400" cy="3757041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Vodováha</a:t>
            </a:r>
            <a:endParaRPr lang="cs-CZ" dirty="0"/>
          </a:p>
        </p:txBody>
      </p:sp>
      <p:pic>
        <p:nvPicPr>
          <p:cNvPr id="5" name="Zástupný symbol pro obsah 4" descr="vodováha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754" y="2924944"/>
            <a:ext cx="4131206" cy="2016223"/>
          </a:xfrm>
        </p:spPr>
      </p:pic>
      <p:pic>
        <p:nvPicPr>
          <p:cNvPr id="6" name="Zástupný symbol pro obsah 5" descr="vodováha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4176464" cy="295232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čepovka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čepovka</a:t>
            </a:r>
            <a:endParaRPr lang="cs-CZ" dirty="0"/>
          </a:p>
        </p:txBody>
      </p:sp>
      <p:pic>
        <p:nvPicPr>
          <p:cNvPr id="7" name="Zástupný symbol pro obsah 6" descr="11947-pila_cepovka_250_mm_dubova_pokosnice_300_m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2048962"/>
            <a:ext cx="3786956" cy="2475914"/>
          </a:xfrm>
        </p:spPr>
      </p:pic>
      <p:pic>
        <p:nvPicPr>
          <p:cNvPr id="8" name="Zástupný symbol pro obsah 7" descr="cepovk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1960" y="2392172"/>
            <a:ext cx="4725665" cy="26930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nářadí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Truhlářská a tesařská sekera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Záhlubník do dřeva</a:t>
            </a:r>
            <a:endParaRPr lang="cs-CZ" dirty="0"/>
          </a:p>
        </p:txBody>
      </p:sp>
      <p:pic>
        <p:nvPicPr>
          <p:cNvPr id="7" name="Zástupný symbol pro obsah 6" descr="truhlářská a tesařská seker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11560" y="1988840"/>
            <a:ext cx="3528392" cy="2952327"/>
          </a:xfrm>
        </p:spPr>
      </p:pic>
      <p:pic>
        <p:nvPicPr>
          <p:cNvPr id="8" name="Zástupný symbol pro obsah 7" descr="záhlubník do dřev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721350" y="2215356"/>
            <a:ext cx="2143125" cy="21431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Spojení čepem a dlabem</a:t>
            </a:r>
            <a:endParaRPr lang="cs-CZ" dirty="0"/>
          </a:p>
        </p:txBody>
      </p:sp>
      <p:pic>
        <p:nvPicPr>
          <p:cNvPr id="4" name="Zástupný symbol pro obsah 3" descr="stolek-gra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554162"/>
            <a:ext cx="6840760" cy="5303838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857618"/>
            <a:ext cx="8676456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Zdroje </a:t>
            </a:r>
            <a:r>
              <a:rPr kumimoji="0" lang="cs-CZ" sz="12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použitch</a:t>
            </a:r>
            <a:r>
              <a:rPr kumimoji="0" lang="cs-CZ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obrázků v prezentaci </a:t>
            </a:r>
            <a:r>
              <a:rPr kumimoji="0" lang="cs-CZ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_-  NÁŘADÍ</a:t>
            </a:r>
            <a:r>
              <a:rPr kumimoji="0" lang="cs-CZ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http://images.google.com/imgres?q=pila+%C4%8Depovka&amp;hl=cs&amp;biw=1366&amp;bih=673&amp;tbm=isch&amp;tbnid=onJBEwa8UiG2_M:&amp;imgrefurl=http://www.dobre-naradi.cz/zbozi/pila-cepovka-250-mm-dubova-pokosnice-300-mm/p-11947&amp;docid=8R-RGF5T2_LkpM&amp;imgurl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http://images.google.com/imgres?q=pila+%C4%8Depovka&amp;hl=cs&amp;biw=1366&amp;bih=673&amp;tbm=isch&amp;tbnid=karH5RKVQzYG7M:&amp;imgrefurl=http://www.modding.cz/%3Fp%3D67&amp;docid=sbOCluSPkzlFkM&amp;imgurl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cs-CZ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http://images.google.com/imgres?q=d%C4%9Brovka&amp;num=10&amp;hl=cs&amp;biw=1366&amp;bih=673&amp;tbm=isch&amp;tbnid=3LxGtrEB9d7f1M:&amp;imgrefurl=http://www.rr-naradi.cz/pila-na-drevo-derovka-300mm-8zubu-na-25mm&amp;docid=qneTa31CW64e8M&amp;imgurl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http://images.google.com/imgres?q=d%C4%9Brovka&amp;num=10&amp;hl=cs&amp;biw=1366&amp;bih=673&amp;tbm=isch&amp;tbnid=qyrrk-ht1-Z-MM:&amp;imgrefurl=http://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www.pujcovnarentia.cz/primocara-pila-derovka-MAKITA-4303.html&amp;docid=B91pVqNkAhvO9M&amp;imgurl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4.okno prezentace 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http://images.google.com/imgres?q=ocaska&amp;hl=cs&amp;biw=1366&amp;bih=673&amp;tbm=isch&amp;tbnid=GvKqniDtvfQsdM:&amp;imgrefurl=http://www.nakupka.cz/vyrobek/pila-ocaska-dwt-ss-500-vs/&amp;docid=2R10wpP2dBZLPM&amp;imgurl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http://images.google.com/imgres?q=ocaska&amp;hl=cs&amp;biw=1366&amp;bih=673&amp;tbm=isch&amp;tbnid=0nUfh8Pl06HctM:&amp;imgrefurl=http://www.rr-naradi.cz/pila-ocaska-450mm-9-zubu-na-25mm&amp;docid=_yUsg-slOAIBgM&amp;imgurl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7162345" y="326638"/>
            <a:ext cx="16042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VY_32_ INOVACE_ 365</a:t>
            </a:r>
            <a:endParaRPr lang="cs-CZ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627991"/>
            <a:ext cx="83529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http://images.google.com/imgres?q=brusn%C3%BD+pap%C3%ADr+na+d%C5%99evo&amp;hl=cs&amp;biw=1366&amp;bih=673&amp;tbm=isch&amp;tbnid=yJYwlEsbPCOOOM:&amp;imgrefurl=http://www.conrad.cz/brusny-papir-20-ks-na-drevo-a-na-kov.k812319&amp;docid=xsCPB97XoWg3eM&amp;imgurl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http://images.google.com/imgres?q=brusn%C3%BD+pap%C3%ADr+na+d%C5%99evo&amp;hl=cs&amp;biw=1366&amp;bih=673&amp;tbm=isch&amp;tbnid=CxImH5oWwnh0YM:&amp;imgrefurl=http://www.autoboxy.com/brusny-papir-na-drevo-zrnitost-40-role-200mm-x-50-m-yato-yt-8483/d-130424/&amp;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docid=DcWI2CsbxptpnM&amp;itg=1&amp;imgur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http://images.google.com/imgres?q=dl%C3%A1to+na+d%C5%99evo&amp;hl=cs&amp;biw=1366&amp;bih=673&amp;tbm=isch&amp;tbnid=U-kXxpffBObWFM:&amp;imgrefurl=http://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www.mrk.cz/diskuse.php%3Fid%3D645483&amp;docid=PXJ5Cpel1toEBM&amp;imgurl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http://images.google.com/imgres?q=hobl%C3%ADk&amp;hl=cs&amp;biw=1366&amp;bih=673&amp;tbm=isch&amp;tbnid=HPCvAWejwEIVEM:&amp;imgrefurl=http://www.vesko.cz/hoblik-hladik-b45-39609.html&amp;docid=2dI3UPxuMa0iQM&amp;imgurl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http://images.google.com/imgres?q=hobl%C3%ADk&amp;hl=cs&amp;biw=1366&amp;bih=673&amp;tbm=isch&amp;tbnid=sJ8rw21wybc-mM:&amp;imgrefurl=http://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www.rr-naradi.cz/hoblik-elektricky-bt-pl-750-einhell-blue&amp;docid=akjh3Fo5aZi5NM&amp;imgurl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http://images.google.com/imgres?q=ra%C5%A1ple+na+d%C5%99evo&amp;hl=cs&amp;biw=1366&amp;bih=673&amp;tbm=isch&amp;tbnid=YihXZ3GmLwhq4M:&amp;imgrefurl=http://www.nakupka.cz/vyrobek/rasple-toya-na-drevo-200-mm-sada-3-ks-to-25230/&amp;docid=jjFe72UBwM10EM&amp;imgurl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http://images.google.com/imgres?q=ra%C5%A1ple+na+d%C5%99evo&amp;hl=cs&amp;biw=1366&amp;bih=673&amp;tbm=isch&amp;tbnid=bL54i9EJHd7Z4M:&amp;imgrefurl=http://www.narexby- 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eshop.cz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narex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eshop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/12-1-Novinky-2011-2012/0/5/256-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Rasple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-plocha-16x4&amp;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docid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=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IBLrh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-d9nZSwfM&amp;</a:t>
            </a:r>
            <a:r>
              <a:rPr kumimoji="0" lang="cs-CZ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imgurl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772780" y="41861"/>
            <a:ext cx="2075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VY_32_ INOVACE_ 365</a:t>
            </a:r>
            <a:endParaRPr lang="cs-CZ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395536" y="960404"/>
            <a:ext cx="83884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http://images.google.com/imgres?q=rejsek+truhl%C3%A1%C5%99sk%C3%BD&amp;hl=cs&amp;biw=1366&amp;bih=673&amp;tbm=isch&amp;tbnid=d_SAyWWyqkg5xM:&amp;imgrefurl=http://www.produm.eu/cz/zbozi/185_0/rucni-naradi/rejsek-truhlarsky-s-metre-%3Fid%3D26783&amp;docid=nip_EjR6D5Tb1M&amp;imgurl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http://images.google.com/imgres?q=rejsek+truhl%C3%A1%C5%99sk%C3%BD&amp;hl=cs&amp;biw=1366&amp;bih=673&amp;tbm=isch&amp;tbnid=t3uVs7ceNwaj0M:&amp;imgrefurl=http://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www.naradistubai.cz/kategorie.aspx%3Fkategorie%3D303&amp;docid=ORNHgS3ydowk7M&amp;imgur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http://images.google.com/imgres?q=rejsek+truhl%C3%A1%C5%99sk%C3%BD&amp;hl=cs&amp;biw=1366&amp;bih=673&amp;tbm=isch&amp;tbnid=mNJ1OdMJoGCfgM:&amp;imgrefurl=http://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www.foerch.cz/product.aspx%3Fp%3D3fa67f59-2475-4df2-8658-b96a263e8b79%26g%3Df07e756b-9bf9-43c9-8c6e-21a0f41d1497&amp;docid=cSjbFLTMaS923M&amp;imgurl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http://images.google.com/imgres?q=%C3%BAheln%C3%ADk+p%C5%99%C3%ADlo%C5%BEn%C3%BD&amp;hl=cs&amp;biw=1366&amp;bih=673&amp;tbm=isch&amp;tbnid=01rPFquxcorEdM:&amp;imgrefurl=http://www.vltava2009.cz/klz/department-181-uhelniky.html&amp;docid=CW0_P_Msu4t_9M&amp;imgurl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google.com/imgres?q=%C3%BAheln%C3%ADk+spojovac%C3%AD&amp;hl=cs&amp;biw=1366&amp;bih=673&amp;tbm=isch&amp;tbnid=weU24YOIUNclWM:&amp;imgrefurl=http://www.foerch.cz/product.aspx%3Fp%3Dc2a71ce5-7a4c-46b2-96cf-dc1635096800%26g%3Dbfe42525-aa53-4bcb-845b-e1d45ba93f23&amp;docid=mi1qIohcdsoPm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google.com/imgres?q=%C3%BAheln%C3%ADk+spojovac%C3%AD&amp;hl=cs&amp;biw=1366&amp;bih=673&amp;tbm=isch&amp;tbnid=9m1_HemIIXVAjM:&amp;imgrefurl=http://www.obchodprodilnu.cz/spojovaci-uhelniky-pozinkovane-bez-prolisu-sila-2-mm-0585.html&amp;docid=9WK3TZs2G1jDQM&amp;imgurl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811507" y="185351"/>
            <a:ext cx="2075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VY_32_ INOVACE_ 365</a:t>
            </a:r>
            <a:endParaRPr lang="cs-CZ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308149"/>
            <a:ext cx="828092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12.okno prezentace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http://images.google.com/imgres?q=piln%C3%ADky&amp;hl=cs&amp;biw=1366&amp;bih=673&amp;tbm=isch&amp;tbnid=D0Sp1NpakajsYM:&amp;imgrefurl=http://www.naradie1.sk/pilniky-ihlove-10dielna-sada-extol-p-1584.html&amp;docid=OI06hXelyTK9nM&amp;imgurl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http://images.google.com/imgres?q=piln%C3%ADky&amp;hl=cs&amp;biw=1366&amp;bih=673&amp;tbm=isch&amp;tbnid=d5KI1uOQ8f7sKM:&amp;imgrefurl=http://www.modding.cz/%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3Fp%3D42&amp;docid=8pDA8kTGFolhLM&amp;imgurl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http://images.google.com/imgres?q=sv%C4%9Br%C3%A1k&amp;hl=cs&amp;biw=1366&amp;bih=673&amp;tbm=isch&amp;tbnid=YWO6cVpGQpvCzM:&amp;imgrefurl=http://www.naradi-jz.cz/naradi-jz/eshop/4-1-Rucni-naradi/50-2-Sveraky-YORK&amp;docid=uEWPNkNKMqRHnM&amp;imgurl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http://images.google.com/imgres?q=sv%C4%9Br%C3%A1k&amp;hl=cs&amp;biw=1366&amp;bih=673&amp;tbm=isch&amp;tbnid=TSbwvK56Su1YDM:&amp;imgrefurl=http://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levne-dilenske-naradi.eod.cz/rucni-naradi/sveraky/proma-sv-125-prirucni-sverak&amp;docid=1CzyxXPYpGrwWM&amp;imgurl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14.okno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http://images.google.com/imgres?q=kle%C5%A1t%C4%9B&amp;hl=cs&amp;biw=1366&amp;bih=673&amp;tbm=isch&amp;tbnid=dIuoZoddjFfW5M:&amp;imgrefurl=http://www.zvak.cz/eshop/ostatni-kleste/%3Fst%3D2&amp;docid=MSCXIZlp59nZsM&amp;imgurl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http://images.google.com/imgres?q=kle%C5%A1t%C4%9B&amp;hl=cs&amp;biw=1366&amp;bih=673&amp;tbm=isch&amp;tbnid=024v_iqEsOxn-M:&amp;imgrefurl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http://images.google.com/imgres?q=kle%C5%A1t%C4%9B&amp;hl=cs&amp;biw=1366&amp;bih=673&amp;tbm=isch&amp;tbnid=hg0fEr5YPqgY7M:&amp;imgrefurl=http://obchod.ekroline.cz/store/department-31-profesionalni-naradi-baum.html&amp;docid=r0fAU9MGElWvRM&amp;imgurl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628945" y="326638"/>
            <a:ext cx="2075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VY_32_ INOVACE_ 365</a:t>
            </a:r>
            <a:endParaRPr lang="cs-CZ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-1880341"/>
            <a:ext cx="8208912" cy="7725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15.okno </a:t>
            </a: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http://images.google.com/imgres?q=kombina%C4%8Dky&amp;start=171&amp;hl=cs&amp;biw=1366&amp;bih=673&amp;tbm=isch&amp;tbnid=M_jSzNUNshOHKM:&amp;imgrefurl=http://www.trade1st.co.uk/productdetail/Fixing-Tools/774.aspx&amp;docid=f7r4fiWwOGibHM&amp;imgurl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http://images.google.com/imgres?q=kombina%C4%8Dky&amp;hl=cs&amp;biw=1366&amp;bih=673&amp;tbm=isch&amp;tbnid=M2rmddHFZ65idM:&amp;imgrefurl=http://temsik.co.za/index.php%3Fmain_page%3Dindex%26cPath%3D24&amp;docid=fPjl-GOgVzmsmM&amp;imgurl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16.okno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http://images.google.com/imgres?q=kladivo&amp;hl=cs&amp;biw=1366&amp;bih=673&amp;tbm=isch&amp;tbnid=PoZL4KI-XbSL7M:&amp;imgrefurl=http://www.naradi-asist.cz/kladivo-zamecnicke-300-g-p-596.html&amp;docid=eGnTRYxrgpGk1M&amp;imgurl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http://images.google.com/imgres?q=kladivo&amp;hl=cs&amp;biw=1366&amp;bih=673&amp;tbm=isch&amp;tbnid=ZuavCjo1k19hhM:&amp;imgrefurl=http://www.integ.cz/shop.htm&amp;docid=3Xcsn1GdMHeRAM&amp;imgurl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http://images.google.com/imgres?q=kladivo+kov%C3%A1%C5%99sk%C3%A9&amp;hl=cs&amp;biw=1366&amp;bih=673&amp;tbm=isch&amp;tbnid=7YmtQ-CFVIn1xM:&amp;imgrefurl=http://www.prumyslovy-servis.cz/index_soubory/Page2355.htm&amp;docid=30woK3ZowPNA_M&amp;imgurl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http://images.google.com/imgres?q=kladivo+pokr%C3%BDva%C4%8Dsk%C3%A9&amp;hl=cs&amp;biw=1366&amp;bih=673&amp;tbm=isch&amp;tbnid=0VN8k-2NSgkLRM:&amp;imgrefurl=http://www.rr-naradi.cz/kladivo-pokryvacske-600g-kovane-z-jednoho-kusu-s-magnetem&amp;docid=84gogJ-VzvmLZM&amp;imgurl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17.okno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http://images.google.com/imgres?q=%C5%A1roubov%C3%A1k&amp;hl=cs&amp;biw=1366&amp;bih=673&amp;tbm=isch&amp;tbnid=M70ei7mN03pGwM:&amp;imgrefurl=http://www.sunlitemitre10.com.au/Our-Range/Hand-Tools/screwdrivers&amp;docid=axUQxNGlDTemQM&amp;imgurl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http://images.google.com/imgres?q=%C5%A1roubov%C3%A1k&amp;hl=cs&amp;biw=1366&amp;bih=673&amp;tbm=isch&amp;tbnid=5UzBYTX-Z_J3IM:&amp;imgrefurl=http://craziestgadgets.com/2008/12/14/4000-electric-screwdriver-holds-your-screws/&amp;docid=BC02r8bHTSG4ZM&amp;imgurl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300788" y="177155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cs-CZ" sz="1200" dirty="0" smtClean="0">
              <a:solidFill>
                <a:prstClr val="black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VY_32_ INOVACE_ 365</a:t>
            </a:r>
            <a:endParaRPr lang="cs-CZ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51520" y="1032412"/>
            <a:ext cx="831641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18.okno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http://images.google.com/imgres?q=vrta%C4%8Dka&amp;hl=cs&amp;biw=1366&amp;bih=673&amp;tbm=isch&amp;tbnid=8lJ0lKnbJrYIqM:&amp;imgrefurl=http://www.naradiweb.cz/vrtacky-95&amp;docid=pbDZI4qdM0bESM&amp;imgurl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http://images.google.com/imgres?q=vrta%C4%8Dka&amp;hl=cs&amp;biw=1366&amp;bih=673&amp;tbm=isch&amp;tbnid=R8OPujsOctyAqM:&amp;imgrefurl=http://www.naradisatek.cz/priklepova-vrtacka-narex-evp-13-h-2ca.html&amp;docid=xiRcCx3QBB2C4M&amp;imgurl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19.okno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http://images.google.com/imgres?q=vodov%C3%A1ha&amp;hl=cs&amp;biw=1366&amp;bih=673&amp;tbm=isch&amp;tbnid=csuT-EFuOZaYyM:&amp;imgrefurl=http://www.remeslnyobchod-e-shop.cz/www-remeslny-obchod-e-shop-cz/eshop/7-1-Vodovahy&amp;docid=ZhzziRUb_YB8DM&amp;imgurl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http://images.google.com/imgres?q=vodov%C3%A1ha&amp;hl=cs&amp;biw=1366&amp;bih=673&amp;tbm=isch&amp;tbnid=OQl6klKQXNNM2M:&amp;imgrefurl=http://en.wikipedia.org/wiki/Spirit_level&amp;docid=Z_ucR17_s9AXkM&amp;imgurl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20.okno prezentace: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http://images.google.com/imgres?q=sekera+truhl%C3%A1%C5%99sk%C3%A1+a+tesa%C5%99sk%C3%A1&amp;hl=cs&amp;biw=1366&amp;bih=673&amp;tbm=isch&amp;tbnid=mEAbQX5mroJS5M:&amp;imgrefurl=http://www.naradistubai.cz/kategorie.aspx%3Fkategorie%3D251&amp;docid=YLttD-yJ3Hg8RM&amp;imgurl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://images.google.com/imgres?q=z%C3%A1hlubn%C3%ADk+do+d%C5%99eva&amp;hl=cs&amp;biw=1366&amp;bih=673&amp;tbm=isch&amp;tbnid=2geYpcOJPqW-jM:&amp;imgrefurl=http://www.landsmann.cz/hawera-104944-zahlubnik-do-dreva-pr-20x90mm-90-rucni-s-plastovou-rukojeti_d15950.html&amp;docid=rVdTzSUIJ7z9LM&amp;imgurl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21.okno prezentace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http://images.google.com/imgres?q=%C3%BAheln%C3%ADky&amp;start=200&amp;hl=cs&amp;biw=1366&amp;bih=673&amp;tbm=isch&amp;tbnid=jE9uTZznab4WWM:&amp;imgrefurl</a:t>
            </a:r>
            <a:endParaRPr kumimoji="0" lang="cs-CZ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6965495" y="312351"/>
            <a:ext cx="20754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6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VY_32_ INOVACE_ 365</a:t>
            </a:r>
            <a:endParaRPr lang="cs-CZ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524000" y="1641348"/>
          <a:ext cx="6095999" cy="3575304"/>
        </p:xfrm>
        <a:graphic>
          <a:graphicData uri="http://schemas.openxmlformats.org/drawingml/2006/table">
            <a:tbl>
              <a:tblPr/>
              <a:tblGrid>
                <a:gridCol w="1486920"/>
                <a:gridCol w="4609079"/>
              </a:tblGrid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Anotace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Prezentace nejčastěji používaného nářadí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Autor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Mgr.Karel Švec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Jazyk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český jazyk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Očekávaný výstup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Žáci jsou seznámení s nejčastěji používaným nářadím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Speciální vzdělávací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potřeby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žádné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Klíčová slova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pila ocaska , svěrák , kladivo , dláto , svěrák , kleště ,šroubovák , vodováha …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Druh učebního materiálu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prezentace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Druh interaktivity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výklad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Cílová skupina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žák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Stupeň a typ vzdělávání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základní vzdělávání,druhý stupeň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Typická věková skupina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13 – 14 let/8.ročník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Celková velikost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2 959 kB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524000" y="1641348"/>
          <a:ext cx="6095999" cy="3575304"/>
        </p:xfrm>
        <a:graphic>
          <a:graphicData uri="http://schemas.openxmlformats.org/drawingml/2006/table">
            <a:tbl>
              <a:tblPr/>
              <a:tblGrid>
                <a:gridCol w="1486920"/>
                <a:gridCol w="4609079"/>
              </a:tblGrid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Anotace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Prezentace nejčastěji používaného nářadí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Autor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Mgr.Karel Švec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Jazyk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český jazyk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Očekávaný výstup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Žáci jsou seznámení s nejčastěji používaným nářadím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Speciální vzdělávací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potřeby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žádné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Klíčová slova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pila ocaska , svěrák , kladivo , dláto , svěrák , kleště ,šroubovák , vodováha …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Druh učebního materiálu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prezentace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Druh interaktivity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výklad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Cílová skupina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žák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Stupeň a typ vzdělávání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základní vzdělávání,druhý stupeň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Typická věková skupina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13 – 14 let/8.ročník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Celková velikost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2 959 kB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524000" y="1641348"/>
          <a:ext cx="6095999" cy="3575304"/>
        </p:xfrm>
        <a:graphic>
          <a:graphicData uri="http://schemas.openxmlformats.org/drawingml/2006/table">
            <a:tbl>
              <a:tblPr/>
              <a:tblGrid>
                <a:gridCol w="1486920"/>
                <a:gridCol w="4609079"/>
              </a:tblGrid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latin typeface="Calibri"/>
                          <a:ea typeface="Calibri"/>
                          <a:cs typeface="Times New Roman"/>
                        </a:rPr>
                        <a:t>Anotace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Prezentace nejčastěji používaného nářadí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Autor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Mgr.Karel Švec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Jazyk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český jazyk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Očekávaný výstup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Žáci jsou seznámení s nejčastěji používaným nářadím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Speciální vzdělávací 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potřeby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žádné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Klíčová slova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pila ocaska , svěrák , kladivo , dláto , svěrák , kleště ,šroubovák , vodováha …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Druh učebního materiálu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prezentace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Druh interaktivity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výklad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Cílová skupina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žák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Stupeň a typ vzdělávání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základní vzdělávání,druhý stupeň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2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Typická věková skupina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latin typeface="Calibri"/>
                          <a:ea typeface="Calibri"/>
                          <a:cs typeface="Times New Roman"/>
                        </a:rPr>
                        <a:t>13 – 14 let/8.ročník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1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>
                          <a:latin typeface="Calibri"/>
                          <a:ea typeface="Calibri"/>
                          <a:cs typeface="Times New Roman"/>
                        </a:rPr>
                        <a:t>Celková velikost</a:t>
                      </a:r>
                      <a:endParaRPr lang="cs-CZ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latin typeface="Calibri"/>
                          <a:ea typeface="Calibri"/>
                          <a:cs typeface="Times New Roman"/>
                        </a:rPr>
                        <a:t>2 959 kB</a:t>
                      </a: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46" marR="6754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32656"/>
            <a:ext cx="3948651" cy="9621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6084168" y="113397"/>
            <a:ext cx="2728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VY_32_ INOVACE_ 365</a:t>
            </a:r>
            <a:endParaRPr lang="cs-CZ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Pila na dřevo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děrovka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Přímočará děrovka</a:t>
            </a:r>
            <a:endParaRPr lang="cs-CZ" dirty="0"/>
          </a:p>
        </p:txBody>
      </p:sp>
      <p:pic>
        <p:nvPicPr>
          <p:cNvPr id="7" name="Zástupný symbol pro obsah 6" descr="pila-na-drevo-derovka-300mm-8zubu-na-25mm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77789"/>
            <a:ext cx="4291012" cy="3218259"/>
          </a:xfrm>
        </p:spPr>
      </p:pic>
      <p:pic>
        <p:nvPicPr>
          <p:cNvPr id="8" name="Zástupný symbol pro obsah 7" descr="přímočará pila děrovk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21312" y="2110581"/>
            <a:ext cx="2743200" cy="235267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PILA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ocaska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ocaska</a:t>
            </a:r>
            <a:endParaRPr lang="cs-CZ" dirty="0"/>
          </a:p>
        </p:txBody>
      </p:sp>
      <p:pic>
        <p:nvPicPr>
          <p:cNvPr id="7" name="Zástupný symbol pro obsah 6" descr="pila-ocaska-dwt-ss-500-vs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607827"/>
            <a:ext cx="4291012" cy="3358183"/>
          </a:xfrm>
        </p:spPr>
      </p:pic>
      <p:pic>
        <p:nvPicPr>
          <p:cNvPr id="8" name="Zástupný symbol pro obsah 7" descr="pilka-ocaska-500mm-9-zubu-na-25mm-trojbrousene-tvrz-zuby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Brusný  papír</a:t>
            </a:r>
            <a:endParaRPr lang="cs-CZ" dirty="0"/>
          </a:p>
        </p:txBody>
      </p:sp>
      <p:pic>
        <p:nvPicPr>
          <p:cNvPr id="10" name="Zástupný symbol pro obsah 9" descr="brusný papír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2317676"/>
            <a:ext cx="2597224" cy="2597224"/>
          </a:xfrm>
        </p:spPr>
      </p:pic>
      <p:pic>
        <p:nvPicPr>
          <p:cNvPr id="11" name="Zástupný symbol pro obsah 10" descr="brusný papír na dřev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5" y="2132857"/>
            <a:ext cx="2743398" cy="2901106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Dláto  na dřevo</a:t>
            </a:r>
            <a:endParaRPr lang="cs-CZ" dirty="0"/>
          </a:p>
        </p:txBody>
      </p:sp>
      <p:pic>
        <p:nvPicPr>
          <p:cNvPr id="6" name="Zástupný symbol pro obsah 5" descr="639840_b457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8653" y="1554163"/>
            <a:ext cx="5819094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Hoblík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ruční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cs-CZ" dirty="0" smtClean="0"/>
              <a:t>elektrický</a:t>
            </a:r>
            <a:endParaRPr lang="cs-CZ" dirty="0"/>
          </a:p>
        </p:txBody>
      </p:sp>
      <p:pic>
        <p:nvPicPr>
          <p:cNvPr id="7" name="Zástupný symbol pro obsah 6" descr="hoblík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80988" y="1581881"/>
            <a:ext cx="4291012" cy="3410076"/>
          </a:xfrm>
        </p:spPr>
      </p:pic>
      <p:pic>
        <p:nvPicPr>
          <p:cNvPr id="8" name="Zástupný symbol pro obsah 7" descr="hoblik-elektricky-bt-pl-750-einhell-blu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78384"/>
            <a:ext cx="4289425" cy="321706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Rašple na dřevo</a:t>
            </a:r>
            <a:endParaRPr lang="cs-CZ" dirty="0"/>
          </a:p>
        </p:txBody>
      </p:sp>
      <p:pic>
        <p:nvPicPr>
          <p:cNvPr id="5" name="Zástupný symbol pro obsah 4" descr="rašple na dřev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22443"/>
            <a:ext cx="4191000" cy="3279913"/>
          </a:xfrm>
        </p:spPr>
      </p:pic>
      <p:pic>
        <p:nvPicPr>
          <p:cNvPr id="6" name="Zástupný symbol pro obsah 5" descr="rašple na dřevo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71630"/>
            <a:ext cx="4343400" cy="31815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Rejsek</a:t>
            </a:r>
            <a:endParaRPr lang="cs-CZ" dirty="0"/>
          </a:p>
        </p:txBody>
      </p:sp>
      <p:pic>
        <p:nvPicPr>
          <p:cNvPr id="5" name="Zástupný symbol pro obsah 4" descr="rejsek 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204864"/>
            <a:ext cx="3168352" cy="3312368"/>
          </a:xfrm>
        </p:spPr>
      </p:pic>
      <p:pic>
        <p:nvPicPr>
          <p:cNvPr id="6" name="Zástupný symbol pro obsah 5" descr="rejsek 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412776"/>
            <a:ext cx="4860031" cy="468052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625</Words>
  <Application>Microsoft Office PowerPoint</Application>
  <PresentationFormat>Předvádění na obrazovce (4:3)</PresentationFormat>
  <Paragraphs>215</Paragraphs>
  <Slides>28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Cesta</vt:lpstr>
      <vt:lpstr>NÁŘADÍ</vt:lpstr>
      <vt:lpstr>PILA</vt:lpstr>
      <vt:lpstr>Pila na dřevo</vt:lpstr>
      <vt:lpstr>PILA</vt:lpstr>
      <vt:lpstr>Brusný  papír</vt:lpstr>
      <vt:lpstr>Dláto  na dřevo</vt:lpstr>
      <vt:lpstr>Hoblík </vt:lpstr>
      <vt:lpstr>Rašple na dřevo</vt:lpstr>
      <vt:lpstr>Rejsek</vt:lpstr>
      <vt:lpstr>Rejsek</vt:lpstr>
      <vt:lpstr>Úhelník –příložný,Spojovací</vt:lpstr>
      <vt:lpstr>Pilník</vt:lpstr>
      <vt:lpstr>Svěrák  a příruční svěrák</vt:lpstr>
      <vt:lpstr>Kleště , štípací , různé</vt:lpstr>
      <vt:lpstr>Kombinační kleště</vt:lpstr>
      <vt:lpstr>Kladivo-pokrývačské , kovářské</vt:lpstr>
      <vt:lpstr>Šroubováky</vt:lpstr>
      <vt:lpstr>Vrtačka , příklepová</vt:lpstr>
      <vt:lpstr>Vodováha</vt:lpstr>
      <vt:lpstr>nářadí</vt:lpstr>
      <vt:lpstr>Spojení čepem a dlabem</vt:lpstr>
      <vt:lpstr>Snímek 22</vt:lpstr>
      <vt:lpstr>Snímek 23</vt:lpstr>
      <vt:lpstr>Snímek 24</vt:lpstr>
      <vt:lpstr>Snímek 25</vt:lpstr>
      <vt:lpstr>Snímek 26</vt:lpstr>
      <vt:lpstr>Snímek 27</vt:lpstr>
      <vt:lpstr>Snímek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NÁŘADÍ</dc:title>
  <dc:creator>Kantor</dc:creator>
  <cp:lastModifiedBy>ZŠ Černčice</cp:lastModifiedBy>
  <cp:revision>25</cp:revision>
  <dcterms:created xsi:type="dcterms:W3CDTF">2012-10-22T08:21:00Z</dcterms:created>
  <dcterms:modified xsi:type="dcterms:W3CDTF">2013-08-14T09:27:36Z</dcterms:modified>
</cp:coreProperties>
</file>