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53A67-1355-4B7F-A7A3-D4E61E2679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A19D1-EC3B-4E6F-B5C9-61FDEF572F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lker.com/clipart-gold-table.html" TargetMode="External"/><Relationship Id="rId3" Type="http://schemas.openxmlformats.org/officeDocument/2006/relationships/hyperlink" Target="http://www.clker.com/clipart-9925.html" TargetMode="External"/><Relationship Id="rId7" Type="http://schemas.openxmlformats.org/officeDocument/2006/relationships/hyperlink" Target="http://www.clker.com/clipart-12576.html" TargetMode="External"/><Relationship Id="rId12" Type="http://schemas.openxmlformats.org/officeDocument/2006/relationships/image" Target="../media/image9.jpeg"/><Relationship Id="rId2" Type="http://schemas.openxmlformats.org/officeDocument/2006/relationships/hyperlink" Target="http://www.clker.com/clipart-4360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lker.com/clipart-23402.html" TargetMode="External"/><Relationship Id="rId11" Type="http://schemas.openxmlformats.org/officeDocument/2006/relationships/hyperlink" Target="http://www.clker.com/clipart-butterfly-frame.html" TargetMode="External"/><Relationship Id="rId5" Type="http://schemas.openxmlformats.org/officeDocument/2006/relationships/hyperlink" Target="http://www.clker.com/clipart-camera-8.html" TargetMode="External"/><Relationship Id="rId10" Type="http://schemas.openxmlformats.org/officeDocument/2006/relationships/hyperlink" Target="http://www.clker.com/clipart-4597.html" TargetMode="External"/><Relationship Id="rId4" Type="http://schemas.openxmlformats.org/officeDocument/2006/relationships/hyperlink" Target="http://www.clker.com/clipart-49387.html" TargetMode="External"/><Relationship Id="rId9" Type="http://schemas.openxmlformats.org/officeDocument/2006/relationships/hyperlink" Target="http://www.clker.com/clipart-3513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rmAutofit/>
          </a:bodyPr>
          <a:lstStyle/>
          <a:p>
            <a:r>
              <a:rPr lang="cs-CZ" sz="6600" dirty="0" smtClean="0"/>
              <a:t>IT IS …</a:t>
            </a:r>
            <a:endParaRPr lang="cs-CZ" sz="6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876256" y="260648"/>
            <a:ext cx="145520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VY_32_INOVACE_38</a:t>
            </a:r>
            <a:endParaRPr lang="cs-CZ" sz="1200" dirty="0"/>
          </a:p>
        </p:txBody>
      </p:sp>
      <p:pic>
        <p:nvPicPr>
          <p:cNvPr id="5" name="Obrázek 4" descr="banan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4653136"/>
            <a:ext cx="1442909" cy="1188000"/>
          </a:xfrm>
          <a:prstGeom prst="rect">
            <a:avLst/>
          </a:prstGeom>
        </p:spPr>
      </p:pic>
      <p:pic>
        <p:nvPicPr>
          <p:cNvPr id="6" name="Obrázek 5" descr="bo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5301208"/>
            <a:ext cx="1126125" cy="1188000"/>
          </a:xfrm>
          <a:prstGeom prst="rect">
            <a:avLst/>
          </a:prstGeom>
        </p:spPr>
      </p:pic>
      <p:pic>
        <p:nvPicPr>
          <p:cNvPr id="7" name="Obrázek 6" descr="camer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1484784"/>
            <a:ext cx="1338809" cy="900000"/>
          </a:xfrm>
          <a:prstGeom prst="rect">
            <a:avLst/>
          </a:prstGeom>
        </p:spPr>
      </p:pic>
      <p:pic>
        <p:nvPicPr>
          <p:cNvPr id="8" name="Obrázek 7" descr="cu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2924944"/>
            <a:ext cx="1441331" cy="1476000"/>
          </a:xfrm>
          <a:prstGeom prst="rect">
            <a:avLst/>
          </a:prstGeom>
        </p:spPr>
      </p:pic>
      <p:pic>
        <p:nvPicPr>
          <p:cNvPr id="9" name="Obrázek 8" descr="flow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6056" y="4365104"/>
            <a:ext cx="1081468" cy="1872000"/>
          </a:xfrm>
          <a:prstGeom prst="rect">
            <a:avLst/>
          </a:prstGeom>
        </p:spPr>
      </p:pic>
      <p:pic>
        <p:nvPicPr>
          <p:cNvPr id="10" name="Obrázek 9" descr="hous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1052736"/>
            <a:ext cx="2362511" cy="1764000"/>
          </a:xfrm>
          <a:prstGeom prst="rect">
            <a:avLst/>
          </a:prstGeom>
        </p:spPr>
      </p:pic>
      <p:pic>
        <p:nvPicPr>
          <p:cNvPr id="11" name="Obrázek 10" descr="chai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5576" y="3573016"/>
            <a:ext cx="1403270" cy="1584000"/>
          </a:xfrm>
          <a:prstGeom prst="rect">
            <a:avLst/>
          </a:prstGeom>
        </p:spPr>
      </p:pic>
      <p:pic>
        <p:nvPicPr>
          <p:cNvPr id="12" name="Obrázek 11" descr="table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15816" y="3717032"/>
            <a:ext cx="1776000" cy="1080000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3948651" cy="9621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8888" y="981075"/>
            <a:ext cx="7248525" cy="45243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latin typeface="+mn-lt"/>
            </a:endParaRPr>
          </a:p>
          <a:p>
            <a:pPr marL="3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 smtClean="0">
                <a:solidFill>
                  <a:srgbClr val="FF0000"/>
                </a:solidFill>
                <a:latin typeface="+mn-lt"/>
              </a:rPr>
              <a:t>It</a:t>
            </a:r>
            <a:r>
              <a:rPr lang="cs-CZ" sz="36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3600" b="1" dirty="0" err="1">
                <a:solidFill>
                  <a:srgbClr val="FF0000"/>
                </a:solidFill>
                <a:latin typeface="+mn-lt"/>
              </a:rPr>
              <a:t>is</a:t>
            </a:r>
            <a:r>
              <a:rPr lang="cs-CZ" sz="3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3600" b="1" dirty="0" err="1" smtClean="0">
                <a:latin typeface="+mn-lt"/>
              </a:rPr>
              <a:t>an</a:t>
            </a:r>
            <a:r>
              <a:rPr lang="cs-CZ" sz="3600" b="1" dirty="0" smtClean="0">
                <a:latin typeface="+mn-lt"/>
              </a:rPr>
              <a:t> </a:t>
            </a:r>
            <a:r>
              <a:rPr lang="cs-CZ" sz="3600" b="1" dirty="0" err="1" smtClean="0">
                <a:latin typeface="+mn-lt"/>
              </a:rPr>
              <a:t>apple</a:t>
            </a:r>
            <a:r>
              <a:rPr lang="cs-CZ" sz="3600" b="1" dirty="0" smtClean="0">
                <a:latin typeface="+mn-lt"/>
              </a:rPr>
              <a:t>.</a:t>
            </a:r>
            <a:endParaRPr lang="cs-CZ" sz="3600" b="1" dirty="0">
              <a:latin typeface="+mn-lt"/>
            </a:endParaRPr>
          </a:p>
          <a:p>
            <a:pPr marL="3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 smtClean="0">
                <a:solidFill>
                  <a:srgbClr val="FF0000"/>
                </a:solidFill>
                <a:latin typeface="+mn-lt"/>
              </a:rPr>
              <a:t>It</a:t>
            </a:r>
            <a:r>
              <a:rPr lang="cs-CZ" sz="3600" b="1" dirty="0" smtClean="0">
                <a:solidFill>
                  <a:srgbClr val="FF0000"/>
                </a:solidFill>
                <a:latin typeface="+mn-lt"/>
              </a:rPr>
              <a:t>´s</a:t>
            </a:r>
            <a:r>
              <a:rPr lang="cs-CZ" sz="3600" b="1" dirty="0" smtClean="0">
                <a:latin typeface="+mn-lt"/>
              </a:rPr>
              <a:t> </a:t>
            </a:r>
            <a:r>
              <a:rPr lang="cs-CZ" sz="3600" b="1" dirty="0" err="1" smtClean="0">
                <a:latin typeface="+mn-lt"/>
              </a:rPr>
              <a:t>an</a:t>
            </a:r>
            <a:r>
              <a:rPr lang="cs-CZ" sz="3600" b="1" dirty="0" smtClean="0">
                <a:latin typeface="+mn-lt"/>
              </a:rPr>
              <a:t> </a:t>
            </a:r>
            <a:r>
              <a:rPr lang="cs-CZ" sz="3600" b="1" dirty="0" err="1" smtClean="0">
                <a:latin typeface="+mn-lt"/>
              </a:rPr>
              <a:t>apple</a:t>
            </a:r>
            <a:r>
              <a:rPr lang="cs-CZ" sz="3600" b="1" dirty="0" smtClean="0">
                <a:latin typeface="+mn-lt"/>
              </a:rPr>
              <a:t>.</a:t>
            </a:r>
            <a:endParaRPr lang="cs-CZ" sz="36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latin typeface="+mn-lt"/>
            </a:endParaRPr>
          </a:p>
          <a:p>
            <a:pPr marL="3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rgbClr val="FF0000"/>
                </a:solidFill>
                <a:latin typeface="+mn-lt"/>
              </a:rPr>
              <a:t>Is</a:t>
            </a:r>
            <a:r>
              <a:rPr lang="cs-CZ" sz="3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3600" b="1" dirty="0" err="1" smtClean="0">
                <a:solidFill>
                  <a:srgbClr val="FF0000"/>
                </a:solidFill>
                <a:latin typeface="+mn-lt"/>
              </a:rPr>
              <a:t>it</a:t>
            </a:r>
            <a:r>
              <a:rPr lang="cs-CZ" sz="36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3600" b="1" dirty="0" smtClean="0">
                <a:latin typeface="+mn-lt"/>
              </a:rPr>
              <a:t>a dog?    </a:t>
            </a:r>
            <a:r>
              <a:rPr lang="cs-CZ" sz="3600" b="1" dirty="0" err="1" smtClean="0">
                <a:latin typeface="+mn-lt"/>
              </a:rPr>
              <a:t>Yes</a:t>
            </a:r>
            <a:r>
              <a:rPr lang="cs-CZ" sz="3600" b="1" dirty="0" smtClean="0">
                <a:latin typeface="+mn-lt"/>
              </a:rPr>
              <a:t>, </a:t>
            </a:r>
            <a:r>
              <a:rPr lang="cs-CZ" sz="3600" b="1" dirty="0" err="1" smtClean="0">
                <a:latin typeface="+mn-lt"/>
              </a:rPr>
              <a:t>it</a:t>
            </a:r>
            <a:r>
              <a:rPr lang="cs-CZ" sz="3600" b="1" dirty="0" smtClean="0">
                <a:latin typeface="+mn-lt"/>
              </a:rPr>
              <a:t>´s.   No, </a:t>
            </a:r>
            <a:r>
              <a:rPr lang="cs-CZ" sz="3600" b="1" dirty="0" err="1" smtClean="0">
                <a:latin typeface="+mn-lt"/>
              </a:rPr>
              <a:t>it</a:t>
            </a:r>
            <a:r>
              <a:rPr lang="cs-CZ" sz="3600" b="1" dirty="0" smtClean="0">
                <a:latin typeface="+mn-lt"/>
              </a:rPr>
              <a:t> </a:t>
            </a:r>
            <a:r>
              <a:rPr lang="cs-CZ" sz="3600" b="1" dirty="0" err="1" smtClean="0">
                <a:latin typeface="+mn-lt"/>
              </a:rPr>
              <a:t>isn</a:t>
            </a:r>
            <a:r>
              <a:rPr lang="cs-CZ" sz="3600" b="1" dirty="0" smtClean="0">
                <a:latin typeface="+mn-lt"/>
              </a:rPr>
              <a:t>´</a:t>
            </a:r>
            <a:r>
              <a:rPr lang="cs-CZ" sz="3600" b="1" dirty="0" err="1" smtClean="0">
                <a:latin typeface="+mn-lt"/>
              </a:rPr>
              <a:t>t</a:t>
            </a:r>
            <a:r>
              <a:rPr lang="cs-CZ" sz="3600" b="1" dirty="0" smtClean="0">
                <a:latin typeface="+mn-lt"/>
              </a:rPr>
              <a:t>.</a:t>
            </a:r>
          </a:p>
          <a:p>
            <a:pPr marL="36000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latin typeface="+mn-lt"/>
            </a:endParaRPr>
          </a:p>
          <a:p>
            <a:pPr marL="3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 smtClean="0">
                <a:solidFill>
                  <a:srgbClr val="FF0000"/>
                </a:solidFill>
                <a:latin typeface="+mn-lt"/>
              </a:rPr>
              <a:t>It</a:t>
            </a:r>
            <a:r>
              <a:rPr lang="cs-CZ" sz="36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3600" b="1" dirty="0" err="1">
                <a:solidFill>
                  <a:srgbClr val="FF0000"/>
                </a:solidFill>
                <a:latin typeface="+mn-lt"/>
              </a:rPr>
              <a:t>is</a:t>
            </a:r>
            <a:r>
              <a:rPr lang="cs-CZ" sz="3600" b="1" dirty="0">
                <a:solidFill>
                  <a:srgbClr val="FF0000"/>
                </a:solidFill>
                <a:latin typeface="+mn-lt"/>
              </a:rPr>
              <a:t> not </a:t>
            </a:r>
            <a:r>
              <a:rPr lang="cs-CZ" sz="3600" b="1" dirty="0" smtClean="0">
                <a:latin typeface="+mn-lt"/>
              </a:rPr>
              <a:t>a </a:t>
            </a:r>
            <a:r>
              <a:rPr lang="cs-CZ" sz="3600" b="1" dirty="0" err="1" smtClean="0">
                <a:latin typeface="+mn-lt"/>
              </a:rPr>
              <a:t>cat</a:t>
            </a:r>
            <a:r>
              <a:rPr lang="cs-CZ" sz="3600" b="1" dirty="0" smtClean="0">
                <a:latin typeface="+mn-lt"/>
              </a:rPr>
              <a:t>.</a:t>
            </a:r>
            <a:endParaRPr lang="cs-CZ" sz="3600" b="1" dirty="0">
              <a:latin typeface="+mn-lt"/>
            </a:endParaRPr>
          </a:p>
          <a:p>
            <a:pPr marL="3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 smtClean="0">
                <a:solidFill>
                  <a:srgbClr val="FF0000"/>
                </a:solidFill>
                <a:latin typeface="+mn-lt"/>
              </a:rPr>
              <a:t>It</a:t>
            </a:r>
            <a:r>
              <a:rPr lang="cs-CZ" sz="36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3600" b="1" dirty="0" err="1">
                <a:solidFill>
                  <a:srgbClr val="FF0000"/>
                </a:solidFill>
                <a:latin typeface="+mn-lt"/>
              </a:rPr>
              <a:t>isn</a:t>
            </a:r>
            <a:r>
              <a:rPr lang="cs-CZ" sz="3600" b="1" dirty="0">
                <a:solidFill>
                  <a:srgbClr val="FF0000"/>
                </a:solidFill>
                <a:latin typeface="+mn-lt"/>
              </a:rPr>
              <a:t>´t </a:t>
            </a:r>
            <a:r>
              <a:rPr lang="cs-CZ" sz="3600" b="1" dirty="0" smtClean="0">
                <a:latin typeface="+mn-lt"/>
              </a:rPr>
              <a:t>a </a:t>
            </a:r>
            <a:r>
              <a:rPr lang="cs-CZ" sz="3600" b="1" dirty="0" err="1" smtClean="0">
                <a:latin typeface="+mn-lt"/>
              </a:rPr>
              <a:t>cat</a:t>
            </a:r>
            <a:r>
              <a:rPr lang="cs-CZ" sz="3600" b="1" dirty="0" smtClean="0">
                <a:latin typeface="+mn-lt"/>
              </a:rPr>
              <a:t>.</a:t>
            </a:r>
            <a:r>
              <a:rPr lang="cs-CZ" sz="3600" b="1" dirty="0">
                <a:latin typeface="+mn-lt"/>
              </a:rPr>
              <a:t>		</a:t>
            </a:r>
          </a:p>
        </p:txBody>
      </p:sp>
      <p:sp>
        <p:nvSpPr>
          <p:cNvPr id="9" name="Elipsa 8"/>
          <p:cNvSpPr/>
          <p:nvPr/>
        </p:nvSpPr>
        <p:spPr>
          <a:xfrm>
            <a:off x="539750" y="1628775"/>
            <a:ext cx="431800" cy="431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+</a:t>
            </a:r>
          </a:p>
        </p:txBody>
      </p:sp>
      <p:sp>
        <p:nvSpPr>
          <p:cNvPr id="10" name="Elipsa 9"/>
          <p:cNvSpPr/>
          <p:nvPr/>
        </p:nvSpPr>
        <p:spPr>
          <a:xfrm>
            <a:off x="539750" y="3284538"/>
            <a:ext cx="431800" cy="431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?</a:t>
            </a:r>
          </a:p>
        </p:txBody>
      </p:sp>
      <p:sp>
        <p:nvSpPr>
          <p:cNvPr id="11" name="Elipsa 10"/>
          <p:cNvSpPr/>
          <p:nvPr/>
        </p:nvSpPr>
        <p:spPr>
          <a:xfrm>
            <a:off x="539750" y="4437063"/>
            <a:ext cx="431800" cy="4333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-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876256" y="260648"/>
            <a:ext cx="145520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VY_32_INOVACE_38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76256" y="260648"/>
            <a:ext cx="145520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VY_32_INOVACE_38</a:t>
            </a: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1988840"/>
            <a:ext cx="858600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</a:t>
            </a:r>
            <a:r>
              <a:rPr lang="cs-CZ" dirty="0" err="1" smtClean="0"/>
              <a:t>chair</a:t>
            </a:r>
            <a:r>
              <a:rPr lang="cs-CZ" dirty="0" smtClean="0"/>
              <a:t>?  				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apple</a:t>
            </a:r>
            <a:r>
              <a:rPr lang="cs-CZ" dirty="0" smtClean="0"/>
              <a:t>?                                               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</a:t>
            </a:r>
            <a:r>
              <a:rPr lang="cs-CZ" dirty="0" err="1" smtClean="0"/>
              <a:t>banana</a:t>
            </a:r>
            <a:r>
              <a:rPr lang="cs-CZ" dirty="0" smtClean="0"/>
              <a:t>?				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house?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box?				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</a:t>
            </a:r>
            <a:r>
              <a:rPr lang="cs-CZ" dirty="0" err="1" smtClean="0"/>
              <a:t>cup</a:t>
            </a:r>
            <a:r>
              <a:rPr lang="cs-CZ" dirty="0" smtClean="0"/>
              <a:t>?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</a:t>
            </a:r>
            <a:r>
              <a:rPr lang="cs-CZ" dirty="0" err="1" smtClean="0"/>
              <a:t>camera</a:t>
            </a:r>
            <a:r>
              <a:rPr lang="cs-CZ" dirty="0" smtClean="0"/>
              <a:t>?				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</a:t>
            </a:r>
            <a:r>
              <a:rPr lang="cs-CZ" dirty="0" err="1" smtClean="0"/>
              <a:t>flower</a:t>
            </a:r>
            <a:r>
              <a:rPr lang="cs-CZ" dirty="0" smtClean="0"/>
              <a:t>?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</a:t>
            </a:r>
            <a:r>
              <a:rPr lang="cs-CZ" dirty="0" err="1" smtClean="0"/>
              <a:t>ruler</a:t>
            </a:r>
            <a:r>
              <a:rPr lang="cs-CZ" dirty="0" smtClean="0"/>
              <a:t>?				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a table?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chai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700808"/>
            <a:ext cx="669743" cy="756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67544" y="836712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u="sng" dirty="0" err="1" smtClean="0"/>
              <a:t>Answer</a:t>
            </a:r>
            <a:r>
              <a:rPr lang="cs-CZ" sz="2000" b="1" u="sng" dirty="0" smtClean="0"/>
              <a:t> </a:t>
            </a:r>
            <a:r>
              <a:rPr lang="cs-CZ" sz="2000" b="1" u="sng" dirty="0" err="1" smtClean="0"/>
              <a:t>the</a:t>
            </a:r>
            <a:r>
              <a:rPr lang="cs-CZ" sz="2000" b="1" u="sng" dirty="0" smtClean="0"/>
              <a:t> </a:t>
            </a:r>
            <a:r>
              <a:rPr lang="cs-CZ" sz="2000" b="1" u="sng" dirty="0" err="1" smtClean="0"/>
              <a:t>questions</a:t>
            </a:r>
            <a:r>
              <a:rPr lang="cs-CZ" sz="2000" b="1" u="sng" dirty="0" smtClean="0"/>
              <a:t>.</a:t>
            </a:r>
            <a:endParaRPr lang="cs-CZ" sz="2000" b="1" u="sng" dirty="0"/>
          </a:p>
        </p:txBody>
      </p:sp>
      <p:pic>
        <p:nvPicPr>
          <p:cNvPr id="6" name="Obrázek 5" descr="hou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3429000"/>
            <a:ext cx="867861" cy="648000"/>
          </a:xfrm>
          <a:prstGeom prst="rect">
            <a:avLst/>
          </a:prstGeom>
        </p:spPr>
      </p:pic>
      <p:pic>
        <p:nvPicPr>
          <p:cNvPr id="7" name="Obrázek 6" descr="tab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2780928"/>
            <a:ext cx="651200" cy="396000"/>
          </a:xfrm>
          <a:prstGeom prst="rect">
            <a:avLst/>
          </a:prstGeom>
        </p:spPr>
      </p:pic>
      <p:pic>
        <p:nvPicPr>
          <p:cNvPr id="8" name="Obrázek 7" descr="camer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4509120"/>
            <a:ext cx="589078" cy="396000"/>
          </a:xfrm>
          <a:prstGeom prst="rect">
            <a:avLst/>
          </a:prstGeom>
        </p:spPr>
      </p:pic>
      <p:pic>
        <p:nvPicPr>
          <p:cNvPr id="9" name="Obrázek 8" descr="flow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51720" y="5085184"/>
            <a:ext cx="499140" cy="864000"/>
          </a:xfrm>
          <a:prstGeom prst="rect">
            <a:avLst/>
          </a:prstGeom>
        </p:spPr>
      </p:pic>
      <p:pic>
        <p:nvPicPr>
          <p:cNvPr id="10" name="Obrázek 9" descr="banan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1844824"/>
            <a:ext cx="655868" cy="540000"/>
          </a:xfrm>
          <a:prstGeom prst="rect">
            <a:avLst/>
          </a:prstGeom>
        </p:spPr>
      </p:pic>
      <p:pic>
        <p:nvPicPr>
          <p:cNvPr id="11" name="Obrázek 10" descr="hou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2564904"/>
            <a:ext cx="867861" cy="648000"/>
          </a:xfrm>
          <a:prstGeom prst="rect">
            <a:avLst/>
          </a:prstGeom>
        </p:spPr>
      </p:pic>
      <p:pic>
        <p:nvPicPr>
          <p:cNvPr id="12" name="Obrázek 11" descr="cup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3284984"/>
            <a:ext cx="773399" cy="792000"/>
          </a:xfrm>
          <a:prstGeom prst="rect">
            <a:avLst/>
          </a:prstGeom>
        </p:spPr>
      </p:pic>
      <p:pic>
        <p:nvPicPr>
          <p:cNvPr id="13" name="Obrázek 12" descr="bal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60232" y="4365104"/>
            <a:ext cx="695600" cy="684000"/>
          </a:xfrm>
          <a:prstGeom prst="rect">
            <a:avLst/>
          </a:prstGeom>
        </p:spPr>
      </p:pic>
      <p:pic>
        <p:nvPicPr>
          <p:cNvPr id="14" name="Obrázek 13" descr="picture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60233" y="5157192"/>
            <a:ext cx="646913" cy="75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76256" y="260648"/>
            <a:ext cx="145520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VY_32_INOVACE_38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83568" y="620688"/>
            <a:ext cx="2382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u="sng" dirty="0" err="1" smtClean="0"/>
              <a:t>Make</a:t>
            </a:r>
            <a:r>
              <a:rPr lang="cs-CZ" sz="2000" b="1" u="sng" dirty="0" smtClean="0"/>
              <a:t> </a:t>
            </a:r>
            <a:r>
              <a:rPr lang="cs-CZ" sz="2000" b="1" u="sng" dirty="0" err="1" smtClean="0"/>
              <a:t>the</a:t>
            </a:r>
            <a:r>
              <a:rPr lang="cs-CZ" sz="2000" b="1" u="sng" dirty="0" smtClean="0"/>
              <a:t> </a:t>
            </a:r>
            <a:r>
              <a:rPr lang="cs-CZ" sz="2000" b="1" u="sng" dirty="0" err="1" smtClean="0"/>
              <a:t>sentences</a:t>
            </a:r>
            <a:r>
              <a:rPr lang="cs-CZ" sz="2000" b="1" u="sng" dirty="0" smtClean="0"/>
              <a:t>.</a:t>
            </a:r>
            <a:endParaRPr lang="cs-CZ" sz="2000" b="1" u="sng" dirty="0"/>
          </a:p>
        </p:txBody>
      </p:sp>
      <p:pic>
        <p:nvPicPr>
          <p:cNvPr id="5" name="Obrázek 4" descr="hous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340768"/>
            <a:ext cx="867861" cy="648000"/>
          </a:xfrm>
          <a:prstGeom prst="rect">
            <a:avLst/>
          </a:prstGeom>
        </p:spPr>
      </p:pic>
      <p:pic>
        <p:nvPicPr>
          <p:cNvPr id="6" name="Obrázek 5" descr="chai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412776"/>
            <a:ext cx="669743" cy="756000"/>
          </a:xfrm>
          <a:prstGeom prst="rect">
            <a:avLst/>
          </a:prstGeom>
        </p:spPr>
      </p:pic>
      <p:cxnSp>
        <p:nvCxnSpPr>
          <p:cNvPr id="8" name="Přímá spojovací čára 7"/>
          <p:cNvCxnSpPr/>
          <p:nvPr/>
        </p:nvCxnSpPr>
        <p:spPr>
          <a:xfrm>
            <a:off x="611560" y="1124744"/>
            <a:ext cx="1080120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3707904" y="1556792"/>
            <a:ext cx="3005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isn</a:t>
            </a:r>
            <a:r>
              <a:rPr lang="cs-CZ" sz="2000" dirty="0" smtClean="0"/>
              <a:t>´t a house.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a </a:t>
            </a:r>
            <a:r>
              <a:rPr lang="cs-CZ" sz="2000" dirty="0" err="1" smtClean="0"/>
              <a:t>chair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pic>
        <p:nvPicPr>
          <p:cNvPr id="10" name="Obrázek 9" descr="flow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2492896"/>
            <a:ext cx="499140" cy="864000"/>
          </a:xfrm>
          <a:prstGeom prst="rect">
            <a:avLst/>
          </a:prstGeom>
        </p:spPr>
      </p:pic>
      <p:pic>
        <p:nvPicPr>
          <p:cNvPr id="11" name="Obrázek 10" descr="cu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2420888"/>
            <a:ext cx="773399" cy="792000"/>
          </a:xfrm>
          <a:prstGeom prst="rect">
            <a:avLst/>
          </a:prstGeom>
        </p:spPr>
      </p:pic>
      <p:pic>
        <p:nvPicPr>
          <p:cNvPr id="12" name="Obrázek 11" descr="pictur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3789040"/>
            <a:ext cx="646913" cy="756000"/>
          </a:xfrm>
          <a:prstGeom prst="rect">
            <a:avLst/>
          </a:prstGeom>
        </p:spPr>
      </p:pic>
      <p:pic>
        <p:nvPicPr>
          <p:cNvPr id="13" name="Obrázek 12" descr="bo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23728" y="3861048"/>
            <a:ext cx="716625" cy="756000"/>
          </a:xfrm>
          <a:prstGeom prst="rect">
            <a:avLst/>
          </a:prstGeom>
        </p:spPr>
      </p:pic>
      <p:pic>
        <p:nvPicPr>
          <p:cNvPr id="14" name="Obrázek 13" descr="bal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5576" y="5157192"/>
            <a:ext cx="695600" cy="684000"/>
          </a:xfrm>
          <a:prstGeom prst="rect">
            <a:avLst/>
          </a:prstGeom>
        </p:spPr>
      </p:pic>
      <p:pic>
        <p:nvPicPr>
          <p:cNvPr id="15" name="Obrázek 14" descr="banan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67744" y="5301208"/>
            <a:ext cx="655868" cy="540000"/>
          </a:xfrm>
          <a:prstGeom prst="rect">
            <a:avLst/>
          </a:prstGeom>
        </p:spPr>
      </p:pic>
      <p:pic>
        <p:nvPicPr>
          <p:cNvPr id="16" name="Obrázek 15" descr="camera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24128" y="4077072"/>
            <a:ext cx="589078" cy="396000"/>
          </a:xfrm>
          <a:prstGeom prst="rect">
            <a:avLst/>
          </a:prstGeom>
        </p:spPr>
      </p:pic>
      <p:pic>
        <p:nvPicPr>
          <p:cNvPr id="17" name="Obrázek 16" descr="table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76256" y="4077072"/>
            <a:ext cx="651200" cy="396000"/>
          </a:xfrm>
          <a:prstGeom prst="rect">
            <a:avLst/>
          </a:prstGeom>
        </p:spPr>
      </p:pic>
      <p:pic>
        <p:nvPicPr>
          <p:cNvPr id="18" name="Obrázek 17" descr="chai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5085184"/>
            <a:ext cx="669743" cy="756000"/>
          </a:xfrm>
          <a:prstGeom prst="rect">
            <a:avLst/>
          </a:prstGeom>
        </p:spPr>
      </p:pic>
      <p:pic>
        <p:nvPicPr>
          <p:cNvPr id="19" name="Obrázek 18" descr="cu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941168"/>
            <a:ext cx="773399" cy="792000"/>
          </a:xfrm>
          <a:prstGeom prst="rect">
            <a:avLst/>
          </a:prstGeom>
        </p:spPr>
      </p:pic>
      <p:cxnSp>
        <p:nvCxnSpPr>
          <p:cNvPr id="20" name="Přímá spojovací čára 19"/>
          <p:cNvCxnSpPr/>
          <p:nvPr/>
        </p:nvCxnSpPr>
        <p:spPr>
          <a:xfrm>
            <a:off x="611560" y="2348880"/>
            <a:ext cx="1080120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čára 20"/>
          <p:cNvCxnSpPr/>
          <p:nvPr/>
        </p:nvCxnSpPr>
        <p:spPr>
          <a:xfrm>
            <a:off x="683568" y="3717032"/>
            <a:ext cx="1080120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čára 21"/>
          <p:cNvCxnSpPr/>
          <p:nvPr/>
        </p:nvCxnSpPr>
        <p:spPr>
          <a:xfrm>
            <a:off x="539552" y="5013176"/>
            <a:ext cx="1080120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čára 22"/>
          <p:cNvCxnSpPr/>
          <p:nvPr/>
        </p:nvCxnSpPr>
        <p:spPr>
          <a:xfrm>
            <a:off x="5364088" y="3717032"/>
            <a:ext cx="1080120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čára 23"/>
          <p:cNvCxnSpPr/>
          <p:nvPr/>
        </p:nvCxnSpPr>
        <p:spPr>
          <a:xfrm>
            <a:off x="5436096" y="4941168"/>
            <a:ext cx="1080120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092280" y="260648"/>
            <a:ext cx="1668342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smtClean="0"/>
              <a:t>VY_32_INOVACE_38</a:t>
            </a:r>
            <a:endParaRPr lang="cs-CZ" sz="1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1520" y="1556792"/>
            <a:ext cx="849694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Citace obrazového materiálu:</a:t>
            </a:r>
          </a:p>
          <a:p>
            <a:endParaRPr lang="cs-CZ" dirty="0"/>
          </a:p>
          <a:p>
            <a:r>
              <a:rPr lang="cs-CZ" sz="1200" dirty="0" err="1" smtClean="0">
                <a:solidFill>
                  <a:srgbClr val="000000"/>
                </a:solidFill>
              </a:rPr>
              <a:t>Flower</a:t>
            </a:r>
            <a:r>
              <a:rPr lang="cs-CZ" sz="1200" dirty="0" smtClean="0">
                <a:solidFill>
                  <a:srgbClr val="000000"/>
                </a:solidFill>
              </a:rPr>
              <a:t>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2"/>
              </a:rPr>
              <a:t>http://www.</a:t>
            </a:r>
            <a:r>
              <a:rPr lang="cs-CZ" sz="1200" u="sng" dirty="0" err="1" smtClean="0">
                <a:hlinkClick r:id="rId2"/>
              </a:rPr>
              <a:t>clker.com</a:t>
            </a:r>
            <a:r>
              <a:rPr lang="cs-CZ" sz="1200" u="sng" dirty="0" smtClean="0">
                <a:hlinkClick r:id="rId2"/>
              </a:rPr>
              <a:t>/</a:t>
            </a:r>
            <a:r>
              <a:rPr lang="cs-CZ" sz="1200" u="sng" dirty="0" err="1" smtClean="0">
                <a:hlinkClick r:id="rId2"/>
              </a:rPr>
              <a:t>clipart</a:t>
            </a:r>
            <a:r>
              <a:rPr lang="cs-CZ" sz="1200" u="sng" dirty="0" smtClean="0">
                <a:hlinkClick r:id="rId2"/>
              </a:rPr>
              <a:t>-4360.html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err="1" smtClean="0">
                <a:solidFill>
                  <a:srgbClr val="000000"/>
                </a:solidFill>
              </a:rPr>
              <a:t>Chair</a:t>
            </a:r>
            <a:r>
              <a:rPr lang="cs-CZ" sz="1200" dirty="0" smtClean="0">
                <a:solidFill>
                  <a:srgbClr val="000000"/>
                </a:solidFill>
              </a:rPr>
              <a:t>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3"/>
              </a:rPr>
              <a:t>http://www.</a:t>
            </a:r>
            <a:r>
              <a:rPr lang="cs-CZ" sz="1200" u="sng" dirty="0" err="1" smtClean="0">
                <a:hlinkClick r:id="rId3"/>
              </a:rPr>
              <a:t>clker.com</a:t>
            </a:r>
            <a:r>
              <a:rPr lang="cs-CZ" sz="1200" u="sng" dirty="0" smtClean="0">
                <a:hlinkClick r:id="rId3"/>
              </a:rPr>
              <a:t>/</a:t>
            </a:r>
            <a:r>
              <a:rPr lang="cs-CZ" sz="1200" u="sng" dirty="0" err="1" smtClean="0">
                <a:hlinkClick r:id="rId3"/>
              </a:rPr>
              <a:t>clipart</a:t>
            </a:r>
            <a:r>
              <a:rPr lang="cs-CZ" sz="1200" u="sng" dirty="0" smtClean="0">
                <a:hlinkClick r:id="rId3"/>
              </a:rPr>
              <a:t>-9925.html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err="1" smtClean="0">
                <a:solidFill>
                  <a:srgbClr val="000000"/>
                </a:solidFill>
              </a:rPr>
              <a:t>Cup</a:t>
            </a:r>
            <a:r>
              <a:rPr lang="cs-CZ" sz="1200" dirty="0" smtClean="0">
                <a:solidFill>
                  <a:srgbClr val="000000"/>
                </a:solidFill>
              </a:rPr>
              <a:t>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4"/>
              </a:rPr>
              <a:t>http://www.</a:t>
            </a:r>
            <a:r>
              <a:rPr lang="cs-CZ" sz="1200" u="sng" dirty="0" err="1" smtClean="0">
                <a:hlinkClick r:id="rId4"/>
              </a:rPr>
              <a:t>clker.com</a:t>
            </a:r>
            <a:r>
              <a:rPr lang="cs-CZ" sz="1200" u="sng" dirty="0" smtClean="0">
                <a:hlinkClick r:id="rId4"/>
              </a:rPr>
              <a:t>/</a:t>
            </a:r>
            <a:r>
              <a:rPr lang="cs-CZ" sz="1200" u="sng" dirty="0" err="1" smtClean="0">
                <a:hlinkClick r:id="rId4"/>
              </a:rPr>
              <a:t>clipart</a:t>
            </a:r>
            <a:r>
              <a:rPr lang="cs-CZ" sz="1200" u="sng" dirty="0" smtClean="0">
                <a:hlinkClick r:id="rId4"/>
              </a:rPr>
              <a:t>-49387.html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err="1" smtClean="0">
                <a:solidFill>
                  <a:srgbClr val="000000"/>
                </a:solidFill>
              </a:rPr>
              <a:t>Camera</a:t>
            </a:r>
            <a:r>
              <a:rPr lang="cs-CZ" sz="1200" dirty="0" smtClean="0">
                <a:solidFill>
                  <a:srgbClr val="000000"/>
                </a:solidFill>
              </a:rPr>
              <a:t>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5"/>
              </a:rPr>
              <a:t>http://www.</a:t>
            </a:r>
            <a:r>
              <a:rPr lang="cs-CZ" sz="1200" u="sng" dirty="0" err="1" smtClean="0">
                <a:hlinkClick r:id="rId5"/>
              </a:rPr>
              <a:t>clker.com</a:t>
            </a:r>
            <a:r>
              <a:rPr lang="cs-CZ" sz="1200" u="sng" dirty="0" smtClean="0">
                <a:hlinkClick r:id="rId5"/>
              </a:rPr>
              <a:t>/</a:t>
            </a:r>
            <a:r>
              <a:rPr lang="cs-CZ" sz="1200" u="sng" dirty="0" err="1" smtClean="0">
                <a:hlinkClick r:id="rId5"/>
              </a:rPr>
              <a:t>clipart</a:t>
            </a:r>
            <a:r>
              <a:rPr lang="cs-CZ" sz="1200" u="sng" dirty="0" smtClean="0">
                <a:hlinkClick r:id="rId5"/>
              </a:rPr>
              <a:t>-</a:t>
            </a:r>
            <a:r>
              <a:rPr lang="cs-CZ" sz="1200" u="sng" dirty="0" err="1" smtClean="0">
                <a:hlinkClick r:id="rId5"/>
              </a:rPr>
              <a:t>camera</a:t>
            </a:r>
            <a:r>
              <a:rPr lang="cs-CZ" sz="1200" u="sng" dirty="0" smtClean="0">
                <a:hlinkClick r:id="rId5"/>
              </a:rPr>
              <a:t>-8.html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smtClean="0">
                <a:solidFill>
                  <a:srgbClr val="000000"/>
                </a:solidFill>
              </a:rPr>
              <a:t>Box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</a:t>
            </a:r>
            <a:r>
              <a:rPr lang="cs-CZ" sz="1200" u="sng" dirty="0" smtClean="0">
                <a:hlinkClick r:id="rId6"/>
              </a:rPr>
              <a:t>http://www.</a:t>
            </a:r>
            <a:r>
              <a:rPr lang="cs-CZ" sz="1200" u="sng" dirty="0" err="1" smtClean="0">
                <a:hlinkClick r:id="rId6"/>
              </a:rPr>
              <a:t>clker.com</a:t>
            </a:r>
            <a:r>
              <a:rPr lang="cs-CZ" sz="1200" u="sng" dirty="0" smtClean="0">
                <a:hlinkClick r:id="rId6"/>
              </a:rPr>
              <a:t>/</a:t>
            </a:r>
            <a:r>
              <a:rPr lang="cs-CZ" sz="1200" u="sng" dirty="0" err="1" smtClean="0">
                <a:hlinkClick r:id="rId6"/>
              </a:rPr>
              <a:t>clipart</a:t>
            </a:r>
            <a:r>
              <a:rPr lang="cs-CZ" sz="1200" u="sng" dirty="0" smtClean="0">
                <a:hlinkClick r:id="rId6"/>
              </a:rPr>
              <a:t>-23402.html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err="1" smtClean="0">
                <a:solidFill>
                  <a:srgbClr val="000000"/>
                </a:solidFill>
              </a:rPr>
              <a:t>Banana</a:t>
            </a:r>
            <a:r>
              <a:rPr lang="cs-CZ" sz="1200" dirty="0" smtClean="0">
                <a:solidFill>
                  <a:srgbClr val="000000"/>
                </a:solidFill>
              </a:rPr>
              <a:t>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7"/>
              </a:rPr>
              <a:t>http://www.</a:t>
            </a:r>
            <a:r>
              <a:rPr lang="cs-CZ" sz="1200" u="sng" dirty="0" err="1" smtClean="0">
                <a:hlinkClick r:id="rId7"/>
              </a:rPr>
              <a:t>clker.com</a:t>
            </a:r>
            <a:r>
              <a:rPr lang="cs-CZ" sz="1200" u="sng" dirty="0" smtClean="0">
                <a:hlinkClick r:id="rId7"/>
              </a:rPr>
              <a:t>/</a:t>
            </a:r>
            <a:r>
              <a:rPr lang="cs-CZ" sz="1200" u="sng" dirty="0" err="1" smtClean="0">
                <a:hlinkClick r:id="rId7"/>
              </a:rPr>
              <a:t>clipart</a:t>
            </a:r>
            <a:r>
              <a:rPr lang="cs-CZ" sz="1200" u="sng" dirty="0" smtClean="0">
                <a:hlinkClick r:id="rId7"/>
              </a:rPr>
              <a:t>-12576.html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smtClean="0">
                <a:solidFill>
                  <a:srgbClr val="000000"/>
                </a:solidFill>
              </a:rPr>
              <a:t>Table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8"/>
              </a:rPr>
              <a:t>http://www.</a:t>
            </a:r>
            <a:r>
              <a:rPr lang="cs-CZ" sz="1200" u="sng" dirty="0" err="1" smtClean="0">
                <a:hlinkClick r:id="rId8"/>
              </a:rPr>
              <a:t>clker.com</a:t>
            </a:r>
            <a:r>
              <a:rPr lang="cs-CZ" sz="1200" u="sng" dirty="0" smtClean="0">
                <a:hlinkClick r:id="rId8"/>
              </a:rPr>
              <a:t>/</a:t>
            </a:r>
            <a:r>
              <a:rPr lang="cs-CZ" sz="1200" u="sng" dirty="0" err="1" smtClean="0">
                <a:hlinkClick r:id="rId8"/>
              </a:rPr>
              <a:t>clipart</a:t>
            </a:r>
            <a:r>
              <a:rPr lang="cs-CZ" sz="1200" u="sng" dirty="0" smtClean="0">
                <a:hlinkClick r:id="rId8"/>
              </a:rPr>
              <a:t>-</a:t>
            </a:r>
            <a:r>
              <a:rPr lang="cs-CZ" sz="1200" u="sng" dirty="0" err="1" smtClean="0">
                <a:hlinkClick r:id="rId8"/>
              </a:rPr>
              <a:t>gold</a:t>
            </a:r>
            <a:r>
              <a:rPr lang="cs-CZ" sz="1200" u="sng" dirty="0" smtClean="0">
                <a:hlinkClick r:id="rId8"/>
              </a:rPr>
              <a:t>-table.</a:t>
            </a:r>
            <a:r>
              <a:rPr lang="cs-CZ" sz="1200" u="sng" dirty="0" err="1" smtClean="0">
                <a:hlinkClick r:id="rId8"/>
              </a:rPr>
              <a:t>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smtClean="0">
                <a:solidFill>
                  <a:srgbClr val="000000"/>
                </a:solidFill>
              </a:rPr>
              <a:t>House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9"/>
              </a:rPr>
              <a:t>http://www.</a:t>
            </a:r>
            <a:r>
              <a:rPr lang="cs-CZ" sz="1200" u="sng" dirty="0" err="1" smtClean="0">
                <a:hlinkClick r:id="rId9"/>
              </a:rPr>
              <a:t>clker.com</a:t>
            </a:r>
            <a:r>
              <a:rPr lang="cs-CZ" sz="1200" u="sng" dirty="0" smtClean="0">
                <a:hlinkClick r:id="rId9"/>
              </a:rPr>
              <a:t>/</a:t>
            </a:r>
            <a:r>
              <a:rPr lang="cs-CZ" sz="1200" u="sng" dirty="0" err="1" smtClean="0">
                <a:hlinkClick r:id="rId9"/>
              </a:rPr>
              <a:t>clipart</a:t>
            </a:r>
            <a:r>
              <a:rPr lang="cs-CZ" sz="1200" u="sng" dirty="0" smtClean="0">
                <a:hlinkClick r:id="rId9"/>
              </a:rPr>
              <a:t>-3513.html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err="1" smtClean="0">
                <a:solidFill>
                  <a:srgbClr val="000000"/>
                </a:solidFill>
              </a:rPr>
              <a:t>Ball</a:t>
            </a:r>
            <a:r>
              <a:rPr lang="cs-CZ" sz="1200" dirty="0" smtClean="0">
                <a:solidFill>
                  <a:srgbClr val="000000"/>
                </a:solidFill>
              </a:rPr>
              <a:t>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10"/>
              </a:rPr>
              <a:t>http://www.</a:t>
            </a:r>
            <a:r>
              <a:rPr lang="cs-CZ" sz="1200" u="sng" dirty="0" err="1" smtClean="0">
                <a:hlinkClick r:id="rId10"/>
              </a:rPr>
              <a:t>clker.com</a:t>
            </a:r>
            <a:r>
              <a:rPr lang="cs-CZ" sz="1200" u="sng" dirty="0" smtClean="0">
                <a:hlinkClick r:id="rId10"/>
              </a:rPr>
              <a:t>/</a:t>
            </a:r>
            <a:r>
              <a:rPr lang="cs-CZ" sz="1200" u="sng" dirty="0" err="1" smtClean="0">
                <a:hlinkClick r:id="rId10"/>
              </a:rPr>
              <a:t>clipart</a:t>
            </a:r>
            <a:r>
              <a:rPr lang="cs-CZ" sz="1200" u="sng" dirty="0" smtClean="0">
                <a:hlinkClick r:id="rId10"/>
              </a:rPr>
              <a:t>-4597.html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r>
              <a:rPr lang="cs-CZ" sz="1200" dirty="0" smtClean="0">
                <a:solidFill>
                  <a:srgbClr val="000000"/>
                </a:solidFill>
              </a:rPr>
              <a:t>Picture	[cit. 2012-02-14]. Dostupný pod licencí Public </a:t>
            </a:r>
            <a:r>
              <a:rPr lang="cs-CZ" sz="1200" dirty="0" err="1" smtClean="0">
                <a:solidFill>
                  <a:srgbClr val="000000"/>
                </a:solidFill>
              </a:rPr>
              <a:t>domain</a:t>
            </a:r>
            <a:r>
              <a:rPr lang="cs-CZ" sz="1200" dirty="0" smtClean="0">
                <a:solidFill>
                  <a:srgbClr val="000000"/>
                </a:solidFill>
              </a:rPr>
              <a:t> na WWW: &lt;</a:t>
            </a:r>
            <a:r>
              <a:rPr lang="cs-CZ" sz="1200" u="sng" dirty="0" smtClean="0">
                <a:hlinkClick r:id="rId11"/>
              </a:rPr>
              <a:t>http://www.</a:t>
            </a:r>
            <a:r>
              <a:rPr lang="cs-CZ" sz="1200" u="sng" dirty="0" err="1" smtClean="0">
                <a:hlinkClick r:id="rId11"/>
              </a:rPr>
              <a:t>clker.com</a:t>
            </a:r>
            <a:r>
              <a:rPr lang="cs-CZ" sz="1200" u="sng" dirty="0" smtClean="0">
                <a:hlinkClick r:id="rId11"/>
              </a:rPr>
              <a:t>/</a:t>
            </a:r>
            <a:r>
              <a:rPr lang="cs-CZ" sz="1200" u="sng" dirty="0" err="1" smtClean="0">
                <a:hlinkClick r:id="rId11"/>
              </a:rPr>
              <a:t>clipart</a:t>
            </a:r>
            <a:r>
              <a:rPr lang="cs-CZ" sz="1200" u="sng" dirty="0" smtClean="0">
                <a:hlinkClick r:id="rId11"/>
              </a:rPr>
              <a:t>-butterfly-</a:t>
            </a:r>
            <a:r>
              <a:rPr lang="cs-CZ" sz="1200" u="sng" dirty="0" err="1" smtClean="0">
                <a:hlinkClick r:id="rId11"/>
              </a:rPr>
              <a:t>frame.html</a:t>
            </a:r>
            <a:r>
              <a:rPr lang="cs-CZ" sz="1200" dirty="0" smtClean="0">
                <a:solidFill>
                  <a:srgbClr val="000000"/>
                </a:solidFill>
              </a:rPr>
              <a:t>&gt;.</a:t>
            </a:r>
          </a:p>
          <a:p>
            <a:endParaRPr lang="cs-CZ" sz="1200" dirty="0" smtClean="0">
              <a:solidFill>
                <a:srgbClr val="000000"/>
              </a:solidFill>
            </a:endParaRPr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1520" y="260648"/>
            <a:ext cx="3948651" cy="9621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79512" y="1052736"/>
            <a:ext cx="868997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1200" dirty="0">
                <a:solidFill>
                  <a:srgbClr val="000000"/>
                </a:solidFill>
              </a:rPr>
              <a:t>Název materiálu:	</a:t>
            </a: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Anotace:		Prezentace je určena k </a:t>
            </a:r>
            <a:r>
              <a:rPr lang="cs-CZ" sz="1200" dirty="0" smtClean="0">
                <a:solidFill>
                  <a:srgbClr val="000000"/>
                </a:solidFill>
              </a:rPr>
              <a:t>osvojení slovesa BÝT – 3. os. č. </a:t>
            </a:r>
            <a:r>
              <a:rPr lang="cs-CZ" sz="1200" dirty="0" err="1" smtClean="0">
                <a:solidFill>
                  <a:srgbClr val="000000"/>
                </a:solidFill>
              </a:rPr>
              <a:t>jedn</a:t>
            </a:r>
            <a:r>
              <a:rPr lang="cs-CZ" sz="1200" dirty="0" smtClean="0">
                <a:solidFill>
                  <a:srgbClr val="000000"/>
                </a:solidFill>
              </a:rPr>
              <a:t>. – střední rod. Žáci se učí tvořit oznamovací, 			tázací a zápornou větu. Zařazena jsou dvě cvičení na tvoření vět.</a:t>
            </a: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Autor:		Ing. Lenka </a:t>
            </a:r>
            <a:r>
              <a:rPr lang="cs-CZ" sz="1200" dirty="0" err="1">
                <a:solidFill>
                  <a:srgbClr val="000000"/>
                </a:solidFill>
              </a:rPr>
              <a:t>Čekalová</a:t>
            </a:r>
            <a:endParaRPr lang="cs-CZ" sz="1200" dirty="0">
              <a:solidFill>
                <a:srgbClr val="000000"/>
              </a:solidFill>
            </a:endParaRP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Jazyk:		angličtina</a:t>
            </a: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Očekávaný výstup:	základní vzdělávání – Jazyk a jazyková komunikace – 1. stupeň – cizí jazyk – 1. období – 			</a:t>
            </a:r>
            <a:r>
              <a:rPr lang="cs-CZ" sz="1200" dirty="0" smtClean="0">
                <a:solidFill>
                  <a:srgbClr val="000000"/>
                </a:solidFill>
              </a:rPr>
              <a:t>	rozumí jednoduchým pokynům a větám, adekvátně na ně reaguje</a:t>
            </a:r>
            <a:endParaRPr lang="cs-CZ" sz="1200" dirty="0">
              <a:solidFill>
                <a:srgbClr val="000000"/>
              </a:solidFill>
            </a:endParaRP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Speciální vzdělávací potřeby:     -</a:t>
            </a: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Klíčová slova:	</a:t>
            </a:r>
            <a:r>
              <a:rPr lang="cs-CZ" sz="1200" dirty="0" smtClean="0">
                <a:solidFill>
                  <a:srgbClr val="000000"/>
                </a:solidFill>
              </a:rPr>
              <a:t>verb TO BE – </a:t>
            </a:r>
            <a:r>
              <a:rPr lang="cs-CZ" sz="1200" dirty="0" err="1" smtClean="0">
                <a:solidFill>
                  <a:srgbClr val="000000"/>
                </a:solidFill>
              </a:rPr>
              <a:t>it</a:t>
            </a:r>
            <a:r>
              <a:rPr lang="cs-CZ" sz="1200" dirty="0" smtClean="0">
                <a:solidFill>
                  <a:srgbClr val="000000"/>
                </a:solidFill>
              </a:rPr>
              <a:t> </a:t>
            </a:r>
            <a:r>
              <a:rPr lang="cs-CZ" sz="1200" dirty="0" err="1" smtClean="0">
                <a:solidFill>
                  <a:srgbClr val="000000"/>
                </a:solidFill>
              </a:rPr>
              <a:t>is</a:t>
            </a:r>
            <a:r>
              <a:rPr lang="cs-CZ" sz="1200" dirty="0" smtClean="0">
                <a:solidFill>
                  <a:srgbClr val="000000"/>
                </a:solidFill>
              </a:rPr>
              <a:t>, </a:t>
            </a:r>
            <a:r>
              <a:rPr lang="cs-CZ" sz="1200" dirty="0" err="1" smtClean="0">
                <a:solidFill>
                  <a:srgbClr val="000000"/>
                </a:solidFill>
              </a:rPr>
              <a:t>affirmative</a:t>
            </a:r>
            <a:r>
              <a:rPr lang="cs-CZ" sz="1200" dirty="0" smtClean="0">
                <a:solidFill>
                  <a:srgbClr val="000000"/>
                </a:solidFill>
              </a:rPr>
              <a:t>, </a:t>
            </a:r>
            <a:r>
              <a:rPr lang="cs-CZ" sz="1200" dirty="0" err="1" smtClean="0">
                <a:solidFill>
                  <a:srgbClr val="000000"/>
                </a:solidFill>
              </a:rPr>
              <a:t>question</a:t>
            </a:r>
            <a:r>
              <a:rPr lang="cs-CZ" sz="1200" dirty="0" smtClean="0">
                <a:solidFill>
                  <a:srgbClr val="000000"/>
                </a:solidFill>
              </a:rPr>
              <a:t>, negative</a:t>
            </a:r>
            <a:endParaRPr lang="cs-CZ" sz="1200" dirty="0">
              <a:solidFill>
                <a:srgbClr val="000000"/>
              </a:solidFill>
            </a:endParaRP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Druh učebního </a:t>
            </a:r>
            <a:r>
              <a:rPr lang="cs-CZ" sz="1200" dirty="0" smtClean="0">
                <a:solidFill>
                  <a:srgbClr val="000000"/>
                </a:solidFill>
              </a:rPr>
              <a:t>materiálu:	prezentace</a:t>
            </a:r>
            <a:endParaRPr lang="cs-CZ" sz="1200" dirty="0">
              <a:solidFill>
                <a:srgbClr val="000000"/>
              </a:solidFill>
            </a:endParaRP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Druh </a:t>
            </a:r>
            <a:r>
              <a:rPr lang="cs-CZ" sz="1200" dirty="0" err="1">
                <a:solidFill>
                  <a:srgbClr val="000000"/>
                </a:solidFill>
              </a:rPr>
              <a:t>interaktivity</a:t>
            </a:r>
            <a:r>
              <a:rPr lang="cs-CZ" sz="1200" dirty="0">
                <a:solidFill>
                  <a:srgbClr val="000000"/>
                </a:solidFill>
              </a:rPr>
              <a:t>:	</a:t>
            </a:r>
            <a:r>
              <a:rPr lang="cs-CZ" sz="1200" dirty="0" smtClean="0">
                <a:solidFill>
                  <a:srgbClr val="000000"/>
                </a:solidFill>
              </a:rPr>
              <a:t>výklad, aktivita</a:t>
            </a:r>
            <a:endParaRPr lang="cs-CZ" sz="1200" dirty="0">
              <a:solidFill>
                <a:srgbClr val="000000"/>
              </a:solidFill>
            </a:endParaRP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Cílová skupina:	žák</a:t>
            </a: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Stupeň a typ vzdělávání:	základní vzdělávání – 1. stupeň – 1. období</a:t>
            </a: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Typická věková skupina:	7 – 9 let</a:t>
            </a:r>
          </a:p>
          <a:p>
            <a:endParaRPr lang="cs-CZ" sz="1200" dirty="0">
              <a:solidFill>
                <a:srgbClr val="000000"/>
              </a:solidFill>
            </a:endParaRPr>
          </a:p>
          <a:p>
            <a:r>
              <a:rPr lang="cs-CZ" sz="1200" dirty="0">
                <a:solidFill>
                  <a:srgbClr val="000000"/>
                </a:solidFill>
              </a:rPr>
              <a:t>Celková velikost:	</a:t>
            </a:r>
            <a:r>
              <a:rPr lang="cs-CZ" sz="1200" dirty="0" smtClean="0">
                <a:solidFill>
                  <a:srgbClr val="000000"/>
                </a:solidFill>
              </a:rPr>
              <a:t>392 </a:t>
            </a:r>
            <a:r>
              <a:rPr lang="cs-CZ" sz="1200" dirty="0">
                <a:solidFill>
                  <a:srgbClr val="000000"/>
                </a:solidFill>
              </a:rPr>
              <a:t>kB</a:t>
            </a:r>
            <a:endParaRPr lang="cs-CZ" dirty="0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2051720" y="1052736"/>
            <a:ext cx="1835150" cy="284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1200" dirty="0" smtClean="0">
                <a:solidFill>
                  <a:srgbClr val="000000"/>
                </a:solidFill>
              </a:rPr>
              <a:t>VY_32_INOVACE_38</a:t>
            </a:r>
            <a:endParaRPr lang="cs-CZ" sz="1200" dirty="0">
              <a:solidFill>
                <a:srgbClr val="000000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48651" cy="9621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77</Words>
  <Application>Microsoft Office PowerPoint</Application>
  <PresentationFormat>Předvádění na obrazovce (4:3)</PresentationFormat>
  <Paragraphs>80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IT IS …</vt:lpstr>
      <vt:lpstr>Snímek 2</vt:lpstr>
      <vt:lpstr>Snímek 3</vt:lpstr>
      <vt:lpstr>Snímek 4</vt:lpstr>
      <vt:lpstr>Snímek 5</vt:lpstr>
      <vt:lpstr>Snímek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IS …</dc:title>
  <dc:creator>Kator</dc:creator>
  <cp:lastModifiedBy>ZŠ Černčice</cp:lastModifiedBy>
  <cp:revision>25</cp:revision>
  <dcterms:created xsi:type="dcterms:W3CDTF">2012-02-14T21:39:12Z</dcterms:created>
  <dcterms:modified xsi:type="dcterms:W3CDTF">2013-08-18T11:48:08Z</dcterms:modified>
</cp:coreProperties>
</file>