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0929-6AB1-458F-9762-227DFBDE1F73}" type="datetimeFigureOut">
              <a:rPr lang="cs-CZ" smtClean="0"/>
              <a:pPr/>
              <a:t>14.8.2013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4156-C666-4AA7-9BD7-326D55D41C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0929-6AB1-458F-9762-227DFBDE1F73}" type="datetimeFigureOut">
              <a:rPr lang="cs-CZ" smtClean="0"/>
              <a:pPr/>
              <a:t>14.8.2013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4156-C666-4AA7-9BD7-326D55D41C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0929-6AB1-458F-9762-227DFBDE1F73}" type="datetimeFigureOut">
              <a:rPr lang="cs-CZ" smtClean="0"/>
              <a:pPr/>
              <a:t>14.8.2013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4156-C666-4AA7-9BD7-326D55D41C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0929-6AB1-458F-9762-227DFBDE1F73}" type="datetimeFigureOut">
              <a:rPr lang="cs-CZ" smtClean="0"/>
              <a:pPr/>
              <a:t>14.8.2013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4156-C666-4AA7-9BD7-326D55D41C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0929-6AB1-458F-9762-227DFBDE1F73}" type="datetimeFigureOut">
              <a:rPr lang="cs-CZ" smtClean="0"/>
              <a:pPr/>
              <a:t>14.8.2013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4156-C666-4AA7-9BD7-326D55D41C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0929-6AB1-458F-9762-227DFBDE1F73}" type="datetimeFigureOut">
              <a:rPr lang="cs-CZ" smtClean="0"/>
              <a:pPr/>
              <a:t>14.8.2013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4156-C666-4AA7-9BD7-326D55D41C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0929-6AB1-458F-9762-227DFBDE1F73}" type="datetimeFigureOut">
              <a:rPr lang="cs-CZ" smtClean="0"/>
              <a:pPr/>
              <a:t>14.8.2013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4156-C666-4AA7-9BD7-326D55D41C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0929-6AB1-458F-9762-227DFBDE1F73}" type="datetimeFigureOut">
              <a:rPr lang="cs-CZ" smtClean="0"/>
              <a:pPr/>
              <a:t>14.8.2013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4156-C666-4AA7-9BD7-326D55D41C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0929-6AB1-458F-9762-227DFBDE1F73}" type="datetimeFigureOut">
              <a:rPr lang="cs-CZ" smtClean="0"/>
              <a:pPr/>
              <a:t>14.8.2013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4156-C666-4AA7-9BD7-326D55D41C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0929-6AB1-458F-9762-227DFBDE1F73}" type="datetimeFigureOut">
              <a:rPr lang="cs-CZ" smtClean="0"/>
              <a:pPr/>
              <a:t>14.8.2013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4156-C666-4AA7-9BD7-326D55D41C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0929-6AB1-458F-9762-227DFBDE1F73}" type="datetimeFigureOut">
              <a:rPr lang="cs-CZ" smtClean="0"/>
              <a:pPr/>
              <a:t>14.8.2013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4156-C666-4AA7-9BD7-326D55D41C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C0929-6AB1-458F-9762-227DFBDE1F73}" type="datetimeFigureOut">
              <a:rPr lang="cs-CZ" smtClean="0"/>
              <a:pPr/>
              <a:t>14.8.2013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4156-C666-4AA7-9BD7-326D55D41C8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solidFill>
                  <a:srgbClr val="002060"/>
                </a:solidFill>
              </a:rPr>
              <a:t>Grammar</a:t>
            </a:r>
            <a:r>
              <a:rPr lang="cs-CZ" dirty="0" smtClean="0">
                <a:solidFill>
                  <a:srgbClr val="002060"/>
                </a:solidFill>
              </a:rPr>
              <a:t/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dirty="0" smtClean="0">
                <a:solidFill>
                  <a:srgbClr val="002060"/>
                </a:solidFill>
              </a:rPr>
              <a:t>verb -  To </a:t>
            </a:r>
            <a:r>
              <a:rPr lang="cs-CZ" dirty="0" err="1" smtClean="0">
                <a:solidFill>
                  <a:srgbClr val="002060"/>
                </a:solidFill>
              </a:rPr>
              <a:t>be</a:t>
            </a:r>
            <a:r>
              <a:rPr lang="cs-CZ" dirty="0" smtClean="0">
                <a:solidFill>
                  <a:srgbClr val="002060"/>
                </a:solidFill>
              </a:rPr>
              <a:t/>
            </a:r>
            <a:br>
              <a:rPr lang="cs-CZ" dirty="0" smtClean="0">
                <a:solidFill>
                  <a:srgbClr val="002060"/>
                </a:solidFill>
              </a:rPr>
            </a:br>
            <a:r>
              <a:rPr lang="cs-CZ" dirty="0" err="1" smtClean="0">
                <a:solidFill>
                  <a:srgbClr val="002060"/>
                </a:solidFill>
              </a:rPr>
              <a:t>plural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400" b="1" dirty="0" smtClean="0">
                <a:solidFill>
                  <a:srgbClr val="00B050"/>
                </a:solidFill>
              </a:rPr>
              <a:t>Gramatika </a:t>
            </a:r>
          </a:p>
          <a:p>
            <a:r>
              <a:rPr lang="cs-CZ" sz="4400" b="1" dirty="0" smtClean="0">
                <a:solidFill>
                  <a:srgbClr val="00B050"/>
                </a:solidFill>
              </a:rPr>
              <a:t>  </a:t>
            </a:r>
            <a:r>
              <a:rPr lang="cs-CZ" sz="4400" b="1" dirty="0">
                <a:solidFill>
                  <a:srgbClr val="00B050"/>
                </a:solidFill>
              </a:rPr>
              <a:t>s</a:t>
            </a:r>
            <a:r>
              <a:rPr lang="cs-CZ" sz="4400" b="1" dirty="0" smtClean="0">
                <a:solidFill>
                  <a:srgbClr val="00B050"/>
                </a:solidFill>
              </a:rPr>
              <a:t>lovesa – Být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56176" y="836712"/>
            <a:ext cx="2203552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VY_32_INOVACE_274</a:t>
            </a:r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48680"/>
            <a:ext cx="3948651" cy="962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algn="ctr"/>
            <a:endParaRPr lang="cs-CZ" dirty="0" smtClean="0"/>
          </a:p>
          <a:p>
            <a:pPr algn="ctr"/>
            <a:r>
              <a:rPr lang="cs-CZ" sz="4400" dirty="0" smtClean="0"/>
              <a:t>Verb – To </a:t>
            </a:r>
            <a:r>
              <a:rPr lang="cs-CZ" sz="4400" dirty="0" err="1" smtClean="0"/>
              <a:t>be</a:t>
            </a:r>
            <a:endParaRPr lang="cs-CZ" sz="4400" dirty="0" smtClean="0"/>
          </a:p>
          <a:p>
            <a:pPr algn="ctr"/>
            <a:r>
              <a:rPr lang="cs-CZ" sz="4400" dirty="0" smtClean="0"/>
              <a:t>Sloveso – být</a:t>
            </a:r>
          </a:p>
          <a:p>
            <a:pPr algn="ctr"/>
            <a:r>
              <a:rPr lang="cs-CZ" sz="4400" dirty="0" smtClean="0">
                <a:solidFill>
                  <a:srgbClr val="0070C0"/>
                </a:solidFill>
              </a:rPr>
              <a:t>are – jsme, jste, jsou</a:t>
            </a:r>
          </a:p>
          <a:p>
            <a:pPr algn="ctr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444208" y="476672"/>
            <a:ext cx="2203552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VY_32_INOVACE_274</a:t>
            </a:r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4664"/>
            <a:ext cx="3948651" cy="962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83568" y="1772816"/>
            <a:ext cx="8229600" cy="4525963"/>
          </a:xfrm>
        </p:spPr>
        <p:txBody>
          <a:bodyPr/>
          <a:lstStyle/>
          <a:p>
            <a:pPr algn="ctr"/>
            <a:r>
              <a:rPr lang="cs-CZ" dirty="0" smtClean="0"/>
              <a:t>Základní zájmena</a:t>
            </a:r>
          </a:p>
          <a:p>
            <a:endParaRPr lang="cs-CZ" dirty="0" smtClean="0"/>
          </a:p>
          <a:p>
            <a:r>
              <a:rPr lang="cs-CZ" dirty="0" smtClean="0"/>
              <a:t>1.  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we</a:t>
            </a: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smtClean="0"/>
              <a:t>			1</a:t>
            </a:r>
            <a:r>
              <a:rPr lang="cs-CZ" dirty="0" smtClean="0">
                <a:solidFill>
                  <a:srgbClr val="FF0000"/>
                </a:solidFill>
              </a:rPr>
              <a:t>.  my</a:t>
            </a:r>
          </a:p>
          <a:p>
            <a:r>
              <a:rPr lang="cs-CZ" dirty="0" smtClean="0"/>
              <a:t>2.   </a:t>
            </a:r>
            <a:r>
              <a:rPr lang="cs-CZ" dirty="0" err="1" smtClean="0">
                <a:solidFill>
                  <a:srgbClr val="FF0000"/>
                </a:solidFill>
              </a:rPr>
              <a:t>you</a:t>
            </a:r>
            <a:r>
              <a:rPr lang="cs-CZ" dirty="0" smtClean="0">
                <a:solidFill>
                  <a:srgbClr val="FF0000"/>
                </a:solidFill>
              </a:rPr>
              <a:t>  				</a:t>
            </a:r>
            <a:r>
              <a:rPr lang="cs-CZ" dirty="0" smtClean="0"/>
              <a:t>2.   </a:t>
            </a:r>
            <a:r>
              <a:rPr lang="cs-CZ" dirty="0" smtClean="0">
                <a:solidFill>
                  <a:srgbClr val="FF0000"/>
                </a:solidFill>
              </a:rPr>
              <a:t>vy</a:t>
            </a:r>
          </a:p>
          <a:p>
            <a:r>
              <a:rPr lang="cs-CZ" dirty="0" smtClean="0"/>
              <a:t>3.  </a:t>
            </a:r>
            <a:r>
              <a:rPr lang="cs-CZ" dirty="0" err="1" smtClean="0">
                <a:solidFill>
                  <a:srgbClr val="FF0000"/>
                </a:solidFill>
              </a:rPr>
              <a:t>they</a:t>
            </a:r>
            <a:r>
              <a:rPr lang="cs-CZ" dirty="0" smtClean="0">
                <a:solidFill>
                  <a:srgbClr val="FF0000"/>
                </a:solidFill>
              </a:rPr>
              <a:t>				</a:t>
            </a:r>
            <a:r>
              <a:rPr lang="cs-CZ" dirty="0" smtClean="0"/>
              <a:t>3.  </a:t>
            </a:r>
            <a:r>
              <a:rPr lang="cs-CZ" dirty="0" smtClean="0">
                <a:solidFill>
                  <a:srgbClr val="FF0000"/>
                </a:solidFill>
              </a:rPr>
              <a:t>oni, ony, ono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							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300192" y="692696"/>
            <a:ext cx="2203552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VY_32_INOVACE_274</a:t>
            </a:r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48680"/>
            <a:ext cx="3948651" cy="962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sentences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Anglické věty (tvorba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We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are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boys</a:t>
            </a:r>
            <a:r>
              <a:rPr lang="cs-CZ" dirty="0" smtClean="0"/>
              <a:t>.		My jsme chlapci.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We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are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not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boys</a:t>
            </a:r>
            <a:r>
              <a:rPr lang="cs-CZ" dirty="0" smtClean="0"/>
              <a:t>.	My nejsme chlapci.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We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F0"/>
                </a:solidFill>
              </a:rPr>
              <a:t>are</a:t>
            </a:r>
            <a:r>
              <a:rPr lang="cs-CZ" dirty="0" err="1" smtClean="0">
                <a:solidFill>
                  <a:srgbClr val="00B050"/>
                </a:solidFill>
              </a:rPr>
              <a:t>n</a:t>
            </a:r>
            <a:r>
              <a:rPr lang="cs-CZ" dirty="0" smtClean="0">
                <a:solidFill>
                  <a:srgbClr val="00B050"/>
                </a:solidFill>
              </a:rPr>
              <a:t>´t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boys</a:t>
            </a:r>
            <a:r>
              <a:rPr lang="cs-CZ" dirty="0" smtClean="0"/>
              <a:t>.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Are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boys</a:t>
            </a:r>
            <a:r>
              <a:rPr lang="cs-CZ" dirty="0" smtClean="0"/>
              <a:t>?		Jsme chlapci?</a:t>
            </a:r>
          </a:p>
          <a:p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we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are</a:t>
            </a:r>
            <a:r>
              <a:rPr lang="cs-CZ" dirty="0" smtClean="0"/>
              <a:t>			Ano, jsme.</a:t>
            </a:r>
          </a:p>
          <a:p>
            <a:r>
              <a:rPr lang="cs-CZ" dirty="0" smtClean="0"/>
              <a:t>No, </a:t>
            </a:r>
            <a:r>
              <a:rPr lang="cs-CZ" dirty="0" err="1" smtClean="0">
                <a:solidFill>
                  <a:srgbClr val="FF0000"/>
                </a:solidFill>
              </a:rPr>
              <a:t>we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are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not</a:t>
            </a:r>
            <a:r>
              <a:rPr lang="cs-CZ" dirty="0" smtClean="0"/>
              <a:t>.		Ne. Nejsme.</a:t>
            </a:r>
          </a:p>
          <a:p>
            <a:r>
              <a:rPr lang="cs-CZ" dirty="0" smtClean="0"/>
              <a:t>No, </a:t>
            </a:r>
            <a:r>
              <a:rPr lang="cs-CZ" dirty="0" err="1" smtClean="0">
                <a:solidFill>
                  <a:srgbClr val="FF0000"/>
                </a:solidFill>
              </a:rPr>
              <a:t>we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are</a:t>
            </a:r>
            <a:r>
              <a:rPr lang="cs-CZ" dirty="0" err="1" smtClean="0">
                <a:solidFill>
                  <a:srgbClr val="00B050"/>
                </a:solidFill>
              </a:rPr>
              <a:t>n</a:t>
            </a:r>
            <a:r>
              <a:rPr lang="cs-CZ" dirty="0" smtClean="0">
                <a:solidFill>
                  <a:srgbClr val="00B050"/>
                </a:solidFill>
              </a:rPr>
              <a:t>´</a:t>
            </a:r>
            <a:r>
              <a:rPr lang="cs-CZ" dirty="0" err="1" smtClean="0">
                <a:solidFill>
                  <a:srgbClr val="00B050"/>
                </a:solidFill>
              </a:rPr>
              <a:t>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732240" y="188640"/>
            <a:ext cx="2203552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VY_32_INOVACE_274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1700808"/>
            <a:ext cx="7690048" cy="4425355"/>
          </a:xfrm>
        </p:spPr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You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are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boys</a:t>
            </a:r>
            <a:r>
              <a:rPr lang="cs-CZ" dirty="0" smtClean="0"/>
              <a:t>.		Vy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jste chlapci.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You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are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not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boys</a:t>
            </a:r>
            <a:r>
              <a:rPr lang="cs-CZ" dirty="0" smtClean="0"/>
              <a:t>.	</a:t>
            </a:r>
            <a:r>
              <a:rPr lang="cs-CZ" dirty="0" smtClean="0">
                <a:solidFill>
                  <a:srgbClr val="FF0000"/>
                </a:solidFill>
              </a:rPr>
              <a:t>Vy</a:t>
            </a:r>
            <a:r>
              <a:rPr lang="cs-CZ" dirty="0" smtClean="0"/>
              <a:t> nejste chlapci.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You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F0"/>
                </a:solidFill>
              </a:rPr>
              <a:t>are</a:t>
            </a:r>
            <a:r>
              <a:rPr lang="cs-CZ" dirty="0" err="1" smtClean="0">
                <a:solidFill>
                  <a:srgbClr val="00B050"/>
                </a:solidFill>
              </a:rPr>
              <a:t>n</a:t>
            </a:r>
            <a:r>
              <a:rPr lang="cs-CZ" dirty="0" smtClean="0">
                <a:solidFill>
                  <a:srgbClr val="00B050"/>
                </a:solidFill>
              </a:rPr>
              <a:t>´t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boys</a:t>
            </a:r>
            <a:r>
              <a:rPr lang="cs-CZ" dirty="0" smtClean="0"/>
              <a:t>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Are </a:t>
            </a:r>
            <a:r>
              <a:rPr lang="cs-CZ" dirty="0" err="1" smtClean="0">
                <a:solidFill>
                  <a:srgbClr val="FF0000"/>
                </a:solidFill>
              </a:rPr>
              <a:t>you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boys</a:t>
            </a:r>
            <a:r>
              <a:rPr lang="cs-CZ" dirty="0" smtClean="0"/>
              <a:t>?		</a:t>
            </a:r>
            <a:r>
              <a:rPr lang="cs-CZ" dirty="0" smtClean="0">
                <a:solidFill>
                  <a:srgbClr val="0070C0"/>
                </a:solidFill>
              </a:rPr>
              <a:t>Jste</a:t>
            </a:r>
            <a:r>
              <a:rPr lang="cs-CZ" dirty="0" smtClean="0"/>
              <a:t> vy chlapci?</a:t>
            </a:r>
          </a:p>
          <a:p>
            <a:r>
              <a:rPr lang="cs-CZ" dirty="0" err="1" smtClean="0"/>
              <a:t>Yes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you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are</a:t>
            </a:r>
            <a:r>
              <a:rPr lang="cs-CZ" dirty="0" smtClean="0"/>
              <a:t>.			Ano, jste.		</a:t>
            </a:r>
          </a:p>
          <a:p>
            <a:r>
              <a:rPr lang="cs-CZ" dirty="0" smtClean="0"/>
              <a:t>No, </a:t>
            </a:r>
            <a:r>
              <a:rPr lang="cs-CZ" dirty="0" err="1" smtClean="0">
                <a:solidFill>
                  <a:srgbClr val="FF0000"/>
                </a:solidFill>
              </a:rPr>
              <a:t>you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are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not</a:t>
            </a:r>
            <a:r>
              <a:rPr lang="cs-CZ" dirty="0" smtClean="0"/>
              <a:t>.		Ne, nejste.</a:t>
            </a:r>
          </a:p>
          <a:p>
            <a:r>
              <a:rPr lang="cs-CZ" dirty="0" smtClean="0"/>
              <a:t>No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you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are</a:t>
            </a:r>
            <a:r>
              <a:rPr lang="cs-CZ" dirty="0" err="1" smtClean="0">
                <a:solidFill>
                  <a:srgbClr val="00B050"/>
                </a:solidFill>
              </a:rPr>
              <a:t>n</a:t>
            </a:r>
            <a:r>
              <a:rPr lang="cs-CZ" dirty="0" smtClean="0">
                <a:solidFill>
                  <a:srgbClr val="00B050"/>
                </a:solidFill>
              </a:rPr>
              <a:t>´</a:t>
            </a:r>
            <a:r>
              <a:rPr lang="cs-CZ" dirty="0" err="1" smtClean="0">
                <a:solidFill>
                  <a:srgbClr val="00B050"/>
                </a:solidFill>
              </a:rPr>
              <a:t>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588224" y="260648"/>
            <a:ext cx="2203552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VY_32_INOVACE_274</a:t>
            </a:r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60648"/>
            <a:ext cx="3948651" cy="962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1700808"/>
            <a:ext cx="7690048" cy="4425355"/>
          </a:xfrm>
        </p:spPr>
        <p:txBody>
          <a:bodyPr>
            <a:normAutofit lnSpcReduction="10000"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They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are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boys</a:t>
            </a:r>
            <a:r>
              <a:rPr lang="cs-CZ" dirty="0" smtClean="0"/>
              <a:t>.		</a:t>
            </a:r>
            <a:r>
              <a:rPr lang="cs-CZ" dirty="0" smtClean="0">
                <a:solidFill>
                  <a:srgbClr val="FF0000"/>
                </a:solidFill>
              </a:rPr>
              <a:t>Oni</a:t>
            </a:r>
            <a:r>
              <a:rPr lang="cs-CZ" dirty="0" smtClean="0"/>
              <a:t> jsou chlapci.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They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are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not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boys</a:t>
            </a:r>
            <a:r>
              <a:rPr lang="cs-CZ" dirty="0" smtClean="0"/>
              <a:t>.	</a:t>
            </a:r>
            <a:r>
              <a:rPr lang="cs-CZ" dirty="0" smtClean="0">
                <a:solidFill>
                  <a:srgbClr val="FF0000"/>
                </a:solidFill>
              </a:rPr>
              <a:t>Oni</a:t>
            </a:r>
            <a:r>
              <a:rPr lang="cs-CZ" dirty="0" smtClean="0"/>
              <a:t> nejsou chlapci.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They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F0"/>
                </a:solidFill>
              </a:rPr>
              <a:t>are</a:t>
            </a:r>
            <a:r>
              <a:rPr lang="cs-CZ" dirty="0" err="1" smtClean="0">
                <a:solidFill>
                  <a:srgbClr val="00B050"/>
                </a:solidFill>
              </a:rPr>
              <a:t>n</a:t>
            </a:r>
            <a:r>
              <a:rPr lang="cs-CZ" dirty="0" smtClean="0">
                <a:solidFill>
                  <a:srgbClr val="00B050"/>
                </a:solidFill>
              </a:rPr>
              <a:t>´t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boys</a:t>
            </a:r>
            <a:r>
              <a:rPr lang="cs-CZ" dirty="0" smtClean="0"/>
              <a:t>.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Are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boys</a:t>
            </a:r>
            <a:r>
              <a:rPr lang="cs-CZ" dirty="0" smtClean="0"/>
              <a:t>?		Jsou </a:t>
            </a:r>
            <a:r>
              <a:rPr lang="cs-CZ" dirty="0" smtClean="0">
                <a:solidFill>
                  <a:srgbClr val="FF0000"/>
                </a:solidFill>
              </a:rPr>
              <a:t>oni</a:t>
            </a:r>
            <a:r>
              <a:rPr lang="cs-CZ" dirty="0" smtClean="0"/>
              <a:t> chlapci?</a:t>
            </a:r>
          </a:p>
          <a:p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they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are</a:t>
            </a:r>
            <a:r>
              <a:rPr lang="cs-CZ" dirty="0" smtClean="0"/>
              <a:t>.			Ano, jsou.</a:t>
            </a:r>
          </a:p>
          <a:p>
            <a:r>
              <a:rPr lang="cs-CZ" dirty="0" smtClean="0"/>
              <a:t>No, </a:t>
            </a:r>
            <a:r>
              <a:rPr lang="cs-CZ" dirty="0" err="1" smtClean="0">
                <a:solidFill>
                  <a:srgbClr val="FF0000"/>
                </a:solidFill>
              </a:rPr>
              <a:t>they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are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not</a:t>
            </a:r>
            <a:r>
              <a:rPr lang="cs-CZ" dirty="0" smtClean="0"/>
              <a:t>.		Ne, nejsou.</a:t>
            </a:r>
          </a:p>
          <a:p>
            <a:r>
              <a:rPr lang="cs-CZ" dirty="0" smtClean="0"/>
              <a:t>No, </a:t>
            </a:r>
            <a:r>
              <a:rPr lang="cs-CZ" dirty="0" err="1" smtClean="0">
                <a:solidFill>
                  <a:srgbClr val="FF0000"/>
                </a:solidFill>
              </a:rPr>
              <a:t>they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F0"/>
                </a:solidFill>
              </a:rPr>
              <a:t>are</a:t>
            </a:r>
            <a:r>
              <a:rPr lang="cs-CZ" dirty="0" err="1" smtClean="0">
                <a:solidFill>
                  <a:srgbClr val="00B050"/>
                </a:solidFill>
              </a:rPr>
              <a:t>n</a:t>
            </a:r>
            <a:r>
              <a:rPr lang="cs-CZ" dirty="0" smtClean="0">
                <a:solidFill>
                  <a:srgbClr val="00B050"/>
                </a:solidFill>
              </a:rPr>
              <a:t>´</a:t>
            </a:r>
            <a:r>
              <a:rPr lang="cs-CZ" dirty="0" err="1" smtClean="0">
                <a:solidFill>
                  <a:srgbClr val="00B050"/>
                </a:solidFill>
              </a:rPr>
              <a:t>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444208" y="404664"/>
            <a:ext cx="2203552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VY_32_INOVACE_274</a:t>
            </a:r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4664"/>
            <a:ext cx="3948651" cy="962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err="1" smtClean="0"/>
              <a:t>Practise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400" dirty="0" smtClean="0"/>
              <a:t>My jsme chytří chlapci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516216" y="332656"/>
            <a:ext cx="2203552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VY_32_INOVACE_274</a:t>
            </a:r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0648"/>
            <a:ext cx="3948651" cy="962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1628800"/>
            <a:ext cx="7992888" cy="4497363"/>
          </a:xfrm>
        </p:spPr>
        <p:txBody>
          <a:bodyPr>
            <a:normAutofit fontScale="40000" lnSpcReduction="20000"/>
          </a:bodyPr>
          <a:lstStyle/>
          <a:p>
            <a:r>
              <a:rPr lang="cs-CZ" b="1" u="sng" dirty="0" smtClean="0"/>
              <a:t>Název materiálu : </a:t>
            </a:r>
            <a:r>
              <a:rPr lang="cs-CZ" b="1" dirty="0" smtClean="0"/>
              <a:t>	</a:t>
            </a:r>
          </a:p>
          <a:p>
            <a:pPr>
              <a:buNone/>
            </a:pPr>
            <a:r>
              <a:rPr lang="cs-CZ" dirty="0" smtClean="0"/>
              <a:t> </a:t>
            </a:r>
            <a:endParaRPr lang="cs-CZ" u="sng" dirty="0" smtClean="0"/>
          </a:p>
          <a:p>
            <a:r>
              <a:rPr lang="cs-CZ" b="1" u="sng" dirty="0" smtClean="0"/>
              <a:t>Anotace :</a:t>
            </a:r>
            <a:r>
              <a:rPr lang="cs-CZ" b="1" dirty="0" smtClean="0"/>
              <a:t> </a:t>
            </a:r>
            <a:r>
              <a:rPr lang="cs-CZ" dirty="0" smtClean="0"/>
              <a:t>		Žáci se seznámí s gramatikou a tvorbou vět se 					slovesem To </a:t>
            </a:r>
            <a:r>
              <a:rPr lang="cs-CZ" dirty="0" err="1" smtClean="0"/>
              <a:t>be</a:t>
            </a:r>
            <a:r>
              <a:rPr lang="cs-CZ" dirty="0" smtClean="0"/>
              <a:t> (být)</a:t>
            </a:r>
          </a:p>
          <a:p>
            <a:r>
              <a:rPr lang="cs-CZ" dirty="0" smtClean="0"/>
              <a:t> </a:t>
            </a:r>
            <a:r>
              <a:rPr lang="cs-CZ" b="1" u="sng" dirty="0" smtClean="0"/>
              <a:t>Autor :</a:t>
            </a:r>
            <a:r>
              <a:rPr lang="cs-CZ" b="1" dirty="0" smtClean="0"/>
              <a:t> </a:t>
            </a:r>
            <a:r>
              <a:rPr lang="cs-CZ" dirty="0" smtClean="0"/>
              <a:t>			Mgr. Radka </a:t>
            </a:r>
            <a:r>
              <a:rPr lang="cs-CZ" dirty="0" err="1" smtClean="0"/>
              <a:t>Hetzerová</a:t>
            </a:r>
            <a:endParaRPr lang="cs-CZ" dirty="0" smtClean="0"/>
          </a:p>
          <a:p>
            <a:r>
              <a:rPr lang="cs-CZ" dirty="0" smtClean="0"/>
              <a:t> </a:t>
            </a:r>
            <a:r>
              <a:rPr lang="cs-CZ" b="1" u="sng" dirty="0" smtClean="0"/>
              <a:t>Jazyk :</a:t>
            </a:r>
            <a:r>
              <a:rPr lang="cs-CZ" b="1" dirty="0" smtClean="0"/>
              <a:t>	</a:t>
            </a:r>
            <a:r>
              <a:rPr lang="cs-CZ" dirty="0" smtClean="0"/>
              <a:t>		Angličtina</a:t>
            </a:r>
          </a:p>
          <a:p>
            <a:r>
              <a:rPr lang="cs-CZ" dirty="0" smtClean="0"/>
              <a:t> </a:t>
            </a:r>
            <a:r>
              <a:rPr lang="cs-CZ" b="1" u="sng" dirty="0" smtClean="0"/>
              <a:t>Očekávaný výstup</a:t>
            </a:r>
            <a:r>
              <a:rPr lang="cs-CZ" u="sng" dirty="0" smtClean="0"/>
              <a:t>:</a:t>
            </a:r>
            <a:r>
              <a:rPr lang="cs-CZ" dirty="0" smtClean="0"/>
              <a:t> 		základní vzdělávání – 1. stupeň – Jazyk a jazyková 					komunikace – Cizí jazyk - Anglický jazyk –  1. období – Rozumí jednoduchým 			pokynům a větám,adekvátně na ně reaguje  dokáže přiřadit anglicky psané 			slovo k obrázku</a:t>
            </a:r>
          </a:p>
          <a:p>
            <a:r>
              <a:rPr lang="cs-CZ" b="1" u="sng" dirty="0" smtClean="0"/>
              <a:t>Speciální učební potřeby :</a:t>
            </a:r>
            <a:r>
              <a:rPr lang="cs-CZ" dirty="0" smtClean="0"/>
              <a:t>	 -</a:t>
            </a:r>
          </a:p>
          <a:p>
            <a:r>
              <a:rPr lang="cs-CZ" b="1" u="sng" dirty="0" smtClean="0"/>
              <a:t>Klíčová slova :</a:t>
            </a:r>
            <a:r>
              <a:rPr lang="cs-CZ" dirty="0" smtClean="0"/>
              <a:t>		</a:t>
            </a:r>
            <a:r>
              <a:rPr lang="cs-CZ" dirty="0" err="1" smtClean="0"/>
              <a:t>Werb</a:t>
            </a:r>
            <a:r>
              <a:rPr lang="cs-CZ" dirty="0" smtClean="0"/>
              <a:t> -To </a:t>
            </a:r>
            <a:r>
              <a:rPr lang="cs-CZ" dirty="0" err="1" smtClean="0"/>
              <a:t>be</a:t>
            </a:r>
            <a:endParaRPr lang="cs-CZ" dirty="0" smtClean="0"/>
          </a:p>
          <a:p>
            <a:r>
              <a:rPr lang="cs-CZ" b="1" u="sng" dirty="0" smtClean="0"/>
              <a:t>Druh učebního materiálu </a:t>
            </a:r>
            <a:r>
              <a:rPr lang="cs-CZ" dirty="0" smtClean="0"/>
              <a:t>: 	prezentace, výklad, pracovní list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b="1" u="sng" dirty="0" smtClean="0"/>
              <a:t>Druh </a:t>
            </a:r>
            <a:r>
              <a:rPr lang="cs-CZ" b="1" u="sng" dirty="0" err="1" smtClean="0"/>
              <a:t>interaktivity</a:t>
            </a:r>
            <a:r>
              <a:rPr lang="cs-CZ" b="1" u="sng" dirty="0" smtClean="0"/>
              <a:t> : </a:t>
            </a:r>
            <a:r>
              <a:rPr lang="cs-CZ" dirty="0" smtClean="0"/>
              <a:t>		pozorování, aktivní čtení, samostatná činnost</a:t>
            </a:r>
          </a:p>
          <a:p>
            <a:endParaRPr lang="cs-CZ" b="1" u="sng" dirty="0" smtClean="0"/>
          </a:p>
          <a:p>
            <a:r>
              <a:rPr lang="cs-CZ" b="1" u="sng" dirty="0" smtClean="0"/>
              <a:t>Cílová skupina :</a:t>
            </a:r>
            <a:r>
              <a:rPr lang="cs-CZ" dirty="0" smtClean="0"/>
              <a:t>		 žák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dirty="0" smtClean="0"/>
              <a:t> </a:t>
            </a:r>
            <a:r>
              <a:rPr lang="cs-CZ" b="1" u="sng" dirty="0" smtClean="0"/>
              <a:t>Stupeň a typ vzdělávání : </a:t>
            </a:r>
            <a:r>
              <a:rPr lang="cs-CZ" dirty="0" smtClean="0"/>
              <a:t>  	 základní vzdělávání – 1. stupeň – 1. období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b="1" u="sng" dirty="0" smtClean="0"/>
              <a:t>Typická věková skupina : </a:t>
            </a:r>
            <a:r>
              <a:rPr lang="cs-CZ" b="1" dirty="0" smtClean="0"/>
              <a:t>  	 </a:t>
            </a:r>
            <a:r>
              <a:rPr lang="cs-CZ" dirty="0" smtClean="0"/>
              <a:t>9 - 10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b="1" u="sng" dirty="0" smtClean="0"/>
              <a:t>Celková velikost :</a:t>
            </a:r>
            <a:r>
              <a:rPr lang="cs-CZ" dirty="0" smtClean="0"/>
              <a:t>		 399 kB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75856" y="1628800"/>
            <a:ext cx="153375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1200" dirty="0" smtClean="0"/>
              <a:t>VY_32_INOVACE_274</a:t>
            </a:r>
            <a:endParaRPr lang="cs-CZ" sz="1200" dirty="0"/>
          </a:p>
        </p:txBody>
      </p:sp>
      <p:pic>
        <p:nvPicPr>
          <p:cNvPr id="5" name="Obráze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3948651" cy="962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55</Words>
  <Application>Microsoft Office PowerPoint</Application>
  <PresentationFormat>Předvádění na obrazovce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Grammar verb -  To be plural</vt:lpstr>
      <vt:lpstr>Snímek 2</vt:lpstr>
      <vt:lpstr>Snímek 3</vt:lpstr>
      <vt:lpstr>  English sentences Anglické věty (tvorba)  </vt:lpstr>
      <vt:lpstr>Snímek 5</vt:lpstr>
      <vt:lpstr>Snímek 6</vt:lpstr>
      <vt:lpstr>   Practise </vt:lpstr>
      <vt:lpstr>Snímek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verb -  To be plural</dc:title>
  <dc:creator>Kantor</dc:creator>
  <cp:lastModifiedBy>ZŠ Černčice</cp:lastModifiedBy>
  <cp:revision>12</cp:revision>
  <dcterms:created xsi:type="dcterms:W3CDTF">2012-04-22T14:52:05Z</dcterms:created>
  <dcterms:modified xsi:type="dcterms:W3CDTF">2013-08-14T10:45:23Z</dcterms:modified>
</cp:coreProperties>
</file>