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3195787"/>
          </a:xfrm>
        </p:spPr>
        <p:txBody>
          <a:bodyPr/>
          <a:lstStyle/>
          <a:p>
            <a:r>
              <a:rPr lang="cs-CZ" sz="2000" dirty="0" smtClean="0">
                <a:latin typeface="Arial" pitchFamily="34" charset="0"/>
                <a:cs typeface="Arial" pitchFamily="34" charset="0"/>
              </a:rPr>
              <a:t>VY_32_INOVACE_208</a:t>
            </a:r>
            <a:r>
              <a:rPr lang="cs-CZ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cs-CZ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cs-CZ" dirty="0" smtClean="0">
                <a:solidFill>
                  <a:srgbClr val="C00000"/>
                </a:solidFill>
                <a:latin typeface="Arial Black" pitchFamily="34" charset="0"/>
              </a:rPr>
              <a:t>ABECEDA</a:t>
            </a:r>
            <a:endParaRPr lang="cs-CZ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Tx/>
              <a:buChar char="-"/>
            </a:pPr>
            <a:r>
              <a:rPr lang="cs-CZ" dirty="0" smtClean="0">
                <a:solidFill>
                  <a:srgbClr val="002060"/>
                </a:solidFill>
              </a:rPr>
              <a:t>česká abeceda obsahuje 42 písmen</a:t>
            </a:r>
          </a:p>
          <a:p>
            <a:pPr algn="l">
              <a:buFontTx/>
              <a:buChar char="-"/>
            </a:pPr>
            <a:r>
              <a:rPr lang="cs-CZ" dirty="0" smtClean="0"/>
              <a:t> </a:t>
            </a:r>
            <a:r>
              <a:rPr lang="cs-CZ" dirty="0" smtClean="0">
                <a:solidFill>
                  <a:srgbClr val="002060"/>
                </a:solidFill>
              </a:rPr>
              <a:t>pořadí písmen nelze měnit</a:t>
            </a:r>
          </a:p>
          <a:p>
            <a:pPr algn="l">
              <a:buFontTx/>
              <a:buChar char="-"/>
            </a:pPr>
            <a:r>
              <a:rPr lang="cs-CZ" dirty="0" smtClean="0">
                <a:solidFill>
                  <a:srgbClr val="002060"/>
                </a:solidFill>
              </a:rPr>
              <a:t> usnadňuje nám hledání slov</a:t>
            </a:r>
          </a:p>
          <a:p>
            <a:pPr>
              <a:buFontTx/>
              <a:buChar char="-"/>
            </a:pPr>
            <a:endParaRPr lang="cs-CZ" dirty="0"/>
          </a:p>
        </p:txBody>
      </p:sp>
      <p:pic>
        <p:nvPicPr>
          <p:cNvPr id="5" name="Obrázek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3948651" cy="9621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F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G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H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" pitchFamily="34" charset="0"/>
                <a:cs typeface="Arial" pitchFamily="34" charset="0"/>
              </a:rPr>
              <a:t>CH</a:t>
            </a:r>
            <a:endParaRPr lang="cs-CZ" sz="40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I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J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K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L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M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N</a:t>
            </a:r>
            <a:endParaRPr lang="cs-CZ" sz="40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 fontScale="90000"/>
          </a:bodyPr>
          <a:lstStyle/>
          <a:p>
            <a:r>
              <a:rPr lang="cs-CZ" sz="8000" dirty="0" smtClean="0">
                <a:solidFill>
                  <a:srgbClr val="FF0000"/>
                </a:solidFill>
                <a:latin typeface="Arial Black" pitchFamily="34" charset="0"/>
              </a:rPr>
              <a:t>a á b c č d ď e é ě f g h ch i í j k l m n ň o ó p q r ř s š t ť u ú ů v w x y ý z ž</a:t>
            </a:r>
            <a:endParaRPr lang="cs-CZ" sz="80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Ň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O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P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Q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R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Ř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S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Š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T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Ť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A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U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V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W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X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Y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Z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rm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Ž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4666530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 smtClean="0"/>
              <a:t>Název materiálu : </a:t>
            </a:r>
            <a:r>
              <a:rPr lang="cs-CZ" sz="1600" dirty="0" smtClean="0"/>
              <a:t>VY_32_INOVACE_208</a:t>
            </a:r>
            <a:br>
              <a:rPr lang="cs-CZ" sz="1600" dirty="0" smtClean="0"/>
            </a:br>
            <a:r>
              <a:rPr lang="cs-CZ" sz="1600" b="1" dirty="0" smtClean="0"/>
              <a:t>Anotace : </a:t>
            </a:r>
            <a:r>
              <a:rPr lang="cs-CZ" sz="1600" dirty="0" smtClean="0"/>
              <a:t>Žáci se seznamují s českou abecedou</a:t>
            </a:r>
            <a:br>
              <a:rPr lang="cs-CZ" sz="1600" dirty="0" smtClean="0"/>
            </a:br>
            <a:r>
              <a:rPr lang="cs-CZ" sz="1600" b="1" dirty="0" smtClean="0"/>
              <a:t>Autor :</a:t>
            </a:r>
            <a:r>
              <a:rPr lang="cs-CZ" sz="1600" dirty="0" smtClean="0"/>
              <a:t> Mgr. Alena Nováková</a:t>
            </a:r>
            <a:br>
              <a:rPr lang="cs-CZ" sz="1600" dirty="0" smtClean="0"/>
            </a:br>
            <a:r>
              <a:rPr lang="cs-CZ" sz="1600" b="1" dirty="0" smtClean="0"/>
              <a:t>Jazyk : </a:t>
            </a:r>
            <a:r>
              <a:rPr lang="cs-CZ" sz="1600" dirty="0" smtClean="0"/>
              <a:t>český</a:t>
            </a:r>
            <a:br>
              <a:rPr lang="cs-CZ" sz="1600" dirty="0" smtClean="0"/>
            </a:br>
            <a:r>
              <a:rPr lang="cs-CZ" sz="1600" b="1" dirty="0" smtClean="0"/>
              <a:t>Očekávaný výstup : </a:t>
            </a:r>
            <a:r>
              <a:rPr lang="cs-CZ" sz="1600" dirty="0" smtClean="0"/>
              <a:t>žáci</a:t>
            </a:r>
            <a:r>
              <a:rPr lang="cs-CZ" sz="1600" b="1" dirty="0" smtClean="0"/>
              <a:t> </a:t>
            </a:r>
            <a:r>
              <a:rPr lang="cs-CZ" sz="1600" dirty="0" smtClean="0"/>
              <a:t>rozumí pojmům hláska a písmeno, znají abecedu</a:t>
            </a:r>
            <a:br>
              <a:rPr lang="cs-CZ" sz="1600" dirty="0" smtClean="0"/>
            </a:br>
            <a:r>
              <a:rPr lang="cs-CZ" sz="1600" b="1" dirty="0" smtClean="0"/>
              <a:t>Speciální vzdělávací potřeby :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b="1" dirty="0" smtClean="0"/>
              <a:t>Klíčová slova : </a:t>
            </a:r>
            <a:r>
              <a:rPr lang="cs-CZ" sz="1600" dirty="0" smtClean="0"/>
              <a:t>hláska, písmeno, abeceda</a:t>
            </a:r>
            <a:br>
              <a:rPr lang="cs-CZ" sz="1600" dirty="0" smtClean="0"/>
            </a:br>
            <a:r>
              <a:rPr lang="cs-CZ" sz="1600" b="1" dirty="0" smtClean="0"/>
              <a:t>Druh učebního materiálu : </a:t>
            </a:r>
            <a:r>
              <a:rPr lang="cs-CZ" sz="1600" dirty="0" smtClean="0"/>
              <a:t>prezentace</a:t>
            </a:r>
            <a:br>
              <a:rPr lang="cs-CZ" sz="1600" dirty="0" smtClean="0"/>
            </a:br>
            <a:r>
              <a:rPr lang="cs-CZ" sz="1600" b="1" dirty="0" smtClean="0"/>
              <a:t>Druh </a:t>
            </a:r>
            <a:r>
              <a:rPr lang="cs-CZ" sz="1600" b="1" dirty="0" err="1" smtClean="0"/>
              <a:t>interaktivity</a:t>
            </a:r>
            <a:r>
              <a:rPr lang="cs-CZ" sz="1600" b="1" dirty="0" smtClean="0"/>
              <a:t> : </a:t>
            </a:r>
            <a:r>
              <a:rPr lang="cs-CZ" sz="1600" dirty="0" smtClean="0"/>
              <a:t>pozorování, aktivní čtení</a:t>
            </a:r>
            <a:br>
              <a:rPr lang="cs-CZ" sz="1600" dirty="0" smtClean="0"/>
            </a:br>
            <a:r>
              <a:rPr lang="cs-CZ" sz="1600" b="1" dirty="0" smtClean="0"/>
              <a:t>Cílová skupina : </a:t>
            </a:r>
            <a:r>
              <a:rPr lang="cs-CZ" sz="1600" dirty="0" smtClean="0"/>
              <a:t>žáci II. třídy</a:t>
            </a:r>
            <a:br>
              <a:rPr lang="cs-CZ" sz="1600" dirty="0" smtClean="0"/>
            </a:br>
            <a:r>
              <a:rPr lang="cs-CZ" sz="1600" b="1" dirty="0" smtClean="0"/>
              <a:t>Stupeň a typ vzdělávání : </a:t>
            </a:r>
            <a:r>
              <a:rPr lang="cs-CZ" sz="1600" dirty="0" smtClean="0"/>
              <a:t>základní vzdělávání – I. stupeň – I. období</a:t>
            </a:r>
            <a:br>
              <a:rPr lang="cs-CZ" sz="1600" dirty="0" smtClean="0"/>
            </a:br>
            <a:r>
              <a:rPr lang="cs-CZ" sz="1600" b="1" dirty="0" smtClean="0"/>
              <a:t>Typická věková skupina : </a:t>
            </a:r>
            <a:r>
              <a:rPr lang="cs-CZ" sz="1600" dirty="0" smtClean="0"/>
              <a:t>7-8 let</a:t>
            </a:r>
            <a:br>
              <a:rPr lang="cs-CZ" sz="1600" dirty="0" smtClean="0"/>
            </a:br>
            <a:r>
              <a:rPr lang="cs-CZ" sz="1600" b="1" dirty="0" smtClean="0"/>
              <a:t>Celková velikost : </a:t>
            </a:r>
            <a:r>
              <a:rPr lang="cs-CZ" sz="1600" dirty="0" smtClean="0"/>
              <a:t>110 </a:t>
            </a:r>
            <a:r>
              <a:rPr lang="cs-CZ" sz="1400" dirty="0" smtClean="0"/>
              <a:t>kB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3" name="Obráze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4664"/>
            <a:ext cx="3948651" cy="9621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B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C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500834"/>
          </a:xfrm>
        </p:spPr>
        <p:txBody>
          <a:bodyPr>
            <a:norm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Č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D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96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Ď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Autofit/>
          </a:bodyPr>
          <a:lstStyle/>
          <a:p>
            <a:r>
              <a:rPr lang="cs-CZ" sz="40000" dirty="0" smtClean="0">
                <a:latin typeface="Arial Black" pitchFamily="34" charset="0"/>
              </a:rPr>
              <a:t>E</a:t>
            </a:r>
            <a:endParaRPr lang="cs-CZ" sz="40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96</Words>
  <Application>Microsoft Office PowerPoint</Application>
  <PresentationFormat>Předvádění na obrazovce (4:3)</PresentationFormat>
  <Paragraphs>40</Paragraphs>
  <Slides>37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38" baseType="lpstr">
      <vt:lpstr>Motiv sady Office</vt:lpstr>
      <vt:lpstr>VY_32_INOVACE_208 ABECEDA</vt:lpstr>
      <vt:lpstr>a á b c č d ď e é ě f g h ch i í j k l m n ň o ó p q r ř s š t ť u ú ů v w x y ý z ž</vt:lpstr>
      <vt:lpstr>A</vt:lpstr>
      <vt:lpstr>B</vt:lpstr>
      <vt:lpstr>C</vt:lpstr>
      <vt:lpstr>Č</vt:lpstr>
      <vt:lpstr>D</vt:lpstr>
      <vt:lpstr>Ď</vt:lpstr>
      <vt:lpstr>E</vt:lpstr>
      <vt:lpstr>F</vt:lpstr>
      <vt:lpstr>G</vt:lpstr>
      <vt:lpstr>H</vt:lpstr>
      <vt:lpstr>CH</vt:lpstr>
      <vt:lpstr>I</vt:lpstr>
      <vt:lpstr>J</vt:lpstr>
      <vt:lpstr>K</vt:lpstr>
      <vt:lpstr>L</vt:lpstr>
      <vt:lpstr>M</vt:lpstr>
      <vt:lpstr>N</vt:lpstr>
      <vt:lpstr>Ň</vt:lpstr>
      <vt:lpstr>O</vt:lpstr>
      <vt:lpstr>P</vt:lpstr>
      <vt:lpstr>Q</vt:lpstr>
      <vt:lpstr>R</vt:lpstr>
      <vt:lpstr>Ř</vt:lpstr>
      <vt:lpstr>S</vt:lpstr>
      <vt:lpstr>Š</vt:lpstr>
      <vt:lpstr>T</vt:lpstr>
      <vt:lpstr>Ť</vt:lpstr>
      <vt:lpstr>U</vt:lpstr>
      <vt:lpstr>V</vt:lpstr>
      <vt:lpstr>W</vt:lpstr>
      <vt:lpstr>X</vt:lpstr>
      <vt:lpstr>Y</vt:lpstr>
      <vt:lpstr>Z</vt:lpstr>
      <vt:lpstr>Ž</vt:lpstr>
      <vt:lpstr>Název materiálu : VY_32_INOVACE_208 Anotace : Žáci se seznamují s českou abecedou Autor : Mgr. Alena Nováková Jazyk : český Očekávaný výstup : žáci rozumí pojmům hláska a písmeno, znají abecedu Speciální vzdělávací potřeby : Klíčová slova : hláska, písmeno, abeceda Druh učebního materiálu : prezentace Druh interaktivity : pozorování, aktivní čtení Cílová skupina : žáci II. třídy Stupeň a typ vzdělávání : základní vzdělávání – I. stupeň – I. období Typická věková skupina : 7-8 let Celková velikost : 110 kB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ABECEDA</dc:title>
  <dc:creator>Kantor</dc:creator>
  <cp:lastModifiedBy>ZŠ Černčice</cp:lastModifiedBy>
  <cp:revision>12</cp:revision>
  <dcterms:created xsi:type="dcterms:W3CDTF">2011-10-16T13:57:19Z</dcterms:created>
  <dcterms:modified xsi:type="dcterms:W3CDTF">2013-08-16T15:16:19Z</dcterms:modified>
</cp:coreProperties>
</file>