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aoblený obdélní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Zaoblený obdélník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0" name="Podnadpis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415344-68A8-4243-83DB-A2B13B3860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F30D-6A31-4D4A-B671-B213799E63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415344-68A8-4243-83DB-A2B13B3860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F30D-6A31-4D4A-B671-B213799E63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415344-68A8-4243-83DB-A2B13B3860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F30D-6A31-4D4A-B671-B213799E63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415344-68A8-4243-83DB-A2B13B3860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F30D-6A31-4D4A-B671-B213799E63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aoblený obdélník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Zaoblený obdélník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415344-68A8-4243-83DB-A2B13B3860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F30D-6A31-4D4A-B671-B213799E63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415344-68A8-4243-83DB-A2B13B3860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F30D-6A31-4D4A-B671-B213799E63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415344-68A8-4243-83DB-A2B13B3860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F30D-6A31-4D4A-B671-B213799E63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415344-68A8-4243-83DB-A2B13B3860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F30D-6A31-4D4A-B671-B213799E63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oblený obdélní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415344-68A8-4243-83DB-A2B13B3860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F30D-6A31-4D4A-B671-B213799E63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415344-68A8-4243-83DB-A2B13B3860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F30D-6A31-4D4A-B671-B213799E63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aoblený obdélní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Obdélník s jedním zakulaceným rohem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415344-68A8-4243-83DB-A2B13B3860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F30D-6A31-4D4A-B671-B213799E63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oblený obdélní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Zaoblený obdélník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Zástupný symbol pro nadpis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0415344-68A8-4243-83DB-A2B13B38606A}" type="datetimeFigureOut">
              <a:rPr lang="cs-CZ" smtClean="0"/>
              <a:pPr/>
              <a:t>18.8.2013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995F30D-6A31-4D4A-B671-B213799E634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827584" y="1844824"/>
            <a:ext cx="741682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cs-CZ" sz="72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TO BE  QUESTIONS</a:t>
            </a:r>
            <a:endParaRPr lang="cs-CZ" sz="72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732240" y="548680"/>
            <a:ext cx="178318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1200" dirty="0" smtClean="0"/>
              <a:t>VY_32_INOVACE_43</a:t>
            </a:r>
            <a:endParaRPr lang="cs-CZ" sz="1200" dirty="0"/>
          </a:p>
        </p:txBody>
      </p:sp>
      <p:pic>
        <p:nvPicPr>
          <p:cNvPr id="6" name="Obrázek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92696"/>
            <a:ext cx="3948651" cy="96210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71600" y="764704"/>
            <a:ext cx="691276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err="1" smtClean="0"/>
              <a:t>You</a:t>
            </a:r>
            <a:r>
              <a:rPr lang="cs-CZ" sz="4400" dirty="0" smtClean="0"/>
              <a:t> are </a:t>
            </a:r>
            <a:r>
              <a:rPr lang="cs-CZ" sz="4400" dirty="0" err="1" smtClean="0"/>
              <a:t>twelve</a:t>
            </a:r>
            <a:r>
              <a:rPr lang="cs-CZ" sz="4400" dirty="0" smtClean="0"/>
              <a:t>.</a:t>
            </a:r>
          </a:p>
          <a:p>
            <a:endParaRPr lang="cs-CZ" sz="4400" dirty="0"/>
          </a:p>
          <a:p>
            <a:r>
              <a:rPr lang="cs-CZ" sz="4400" dirty="0" smtClean="0">
                <a:solidFill>
                  <a:srgbClr val="002060"/>
                </a:solidFill>
              </a:rPr>
              <a:t>Are </a:t>
            </a:r>
            <a:r>
              <a:rPr lang="cs-CZ" sz="4400" dirty="0" err="1" smtClean="0">
                <a:solidFill>
                  <a:srgbClr val="002060"/>
                </a:solidFill>
              </a:rPr>
              <a:t>you</a:t>
            </a:r>
            <a:r>
              <a:rPr lang="cs-CZ" sz="4400" dirty="0" smtClean="0">
                <a:solidFill>
                  <a:srgbClr val="002060"/>
                </a:solidFill>
              </a:rPr>
              <a:t> </a:t>
            </a:r>
            <a:r>
              <a:rPr lang="cs-CZ" sz="4400" dirty="0" err="1" smtClean="0"/>
              <a:t>twelve</a:t>
            </a:r>
            <a:r>
              <a:rPr lang="cs-CZ" sz="4400" dirty="0" smtClean="0"/>
              <a:t>?</a:t>
            </a:r>
          </a:p>
          <a:p>
            <a:endParaRPr lang="cs-CZ" sz="4400" dirty="0"/>
          </a:p>
          <a:p>
            <a:endParaRPr lang="cs-CZ" sz="4400" dirty="0" smtClean="0"/>
          </a:p>
          <a:p>
            <a:r>
              <a:rPr lang="cs-CZ" sz="4400" dirty="0" smtClean="0"/>
              <a:t>He </a:t>
            </a:r>
            <a:r>
              <a:rPr lang="cs-CZ" sz="4400" dirty="0" err="1" smtClean="0"/>
              <a:t>is</a:t>
            </a:r>
            <a:r>
              <a:rPr lang="cs-CZ" sz="4400" dirty="0" smtClean="0"/>
              <a:t> her </a:t>
            </a:r>
            <a:r>
              <a:rPr lang="cs-CZ" sz="4400" dirty="0" err="1" smtClean="0"/>
              <a:t>brother</a:t>
            </a:r>
            <a:r>
              <a:rPr lang="cs-CZ" sz="4400" dirty="0" smtClean="0"/>
              <a:t>.</a:t>
            </a:r>
          </a:p>
          <a:p>
            <a:endParaRPr lang="cs-CZ" sz="4400" dirty="0"/>
          </a:p>
          <a:p>
            <a:r>
              <a:rPr lang="cs-CZ" sz="4400" dirty="0" err="1" smtClean="0">
                <a:solidFill>
                  <a:srgbClr val="002060"/>
                </a:solidFill>
              </a:rPr>
              <a:t>Is</a:t>
            </a:r>
            <a:r>
              <a:rPr lang="cs-CZ" sz="4400" dirty="0" smtClean="0">
                <a:solidFill>
                  <a:srgbClr val="002060"/>
                </a:solidFill>
              </a:rPr>
              <a:t> he </a:t>
            </a:r>
            <a:r>
              <a:rPr lang="cs-CZ" sz="4400" dirty="0" smtClean="0"/>
              <a:t>her </a:t>
            </a:r>
            <a:r>
              <a:rPr lang="cs-CZ" sz="4400" dirty="0" err="1" smtClean="0"/>
              <a:t>brother</a:t>
            </a:r>
            <a:r>
              <a:rPr lang="cs-CZ" sz="4400" dirty="0" smtClean="0"/>
              <a:t>?</a:t>
            </a:r>
            <a:endParaRPr lang="cs-CZ" sz="4400" dirty="0"/>
          </a:p>
        </p:txBody>
      </p:sp>
      <p:cxnSp>
        <p:nvCxnSpPr>
          <p:cNvPr id="4" name="Přímá spojovací šipka 3"/>
          <p:cNvCxnSpPr/>
          <p:nvPr/>
        </p:nvCxnSpPr>
        <p:spPr>
          <a:xfrm>
            <a:off x="1547664" y="1484784"/>
            <a:ext cx="864096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Přímá spojovací šipka 4"/>
          <p:cNvCxnSpPr/>
          <p:nvPr/>
        </p:nvCxnSpPr>
        <p:spPr>
          <a:xfrm>
            <a:off x="1259632" y="4797152"/>
            <a:ext cx="720080" cy="7920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Přímá spojovací šipka 7"/>
          <p:cNvCxnSpPr/>
          <p:nvPr/>
        </p:nvCxnSpPr>
        <p:spPr>
          <a:xfrm flipH="1">
            <a:off x="1475656" y="1484784"/>
            <a:ext cx="864096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Přímá spojovací šipka 8"/>
          <p:cNvCxnSpPr/>
          <p:nvPr/>
        </p:nvCxnSpPr>
        <p:spPr>
          <a:xfrm flipH="1">
            <a:off x="1331640" y="4797152"/>
            <a:ext cx="720080" cy="7920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Přímá spojovací čára 16"/>
          <p:cNvCxnSpPr/>
          <p:nvPr/>
        </p:nvCxnSpPr>
        <p:spPr>
          <a:xfrm>
            <a:off x="323528" y="3356992"/>
            <a:ext cx="8496944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/>
          <p:cNvSpPr txBox="1"/>
          <p:nvPr/>
        </p:nvSpPr>
        <p:spPr>
          <a:xfrm>
            <a:off x="6732240" y="548680"/>
            <a:ext cx="178318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1200" dirty="0" smtClean="0"/>
              <a:t>VY_32_INOVACE_43</a:t>
            </a:r>
            <a:endParaRPr lang="cs-CZ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99592" y="764704"/>
            <a:ext cx="691276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err="1" smtClean="0"/>
              <a:t>It</a:t>
            </a:r>
            <a:r>
              <a:rPr lang="cs-CZ" sz="4400" dirty="0" smtClean="0"/>
              <a:t>´s my </a:t>
            </a:r>
            <a:r>
              <a:rPr lang="cs-CZ" sz="4400" dirty="0" err="1" smtClean="0"/>
              <a:t>pen</a:t>
            </a:r>
            <a:r>
              <a:rPr lang="cs-CZ" sz="4400" dirty="0" smtClean="0"/>
              <a:t>.</a:t>
            </a:r>
          </a:p>
          <a:p>
            <a:endParaRPr lang="cs-CZ" sz="4400" dirty="0"/>
          </a:p>
          <a:p>
            <a:r>
              <a:rPr lang="cs-CZ" sz="4400" dirty="0" err="1" smtClean="0">
                <a:solidFill>
                  <a:srgbClr val="002060"/>
                </a:solidFill>
              </a:rPr>
              <a:t>Is</a:t>
            </a:r>
            <a:r>
              <a:rPr lang="cs-CZ" sz="4400" dirty="0" smtClean="0">
                <a:solidFill>
                  <a:srgbClr val="002060"/>
                </a:solidFill>
              </a:rPr>
              <a:t> </a:t>
            </a:r>
            <a:r>
              <a:rPr lang="cs-CZ" sz="4400" dirty="0" err="1" smtClean="0">
                <a:solidFill>
                  <a:srgbClr val="002060"/>
                </a:solidFill>
              </a:rPr>
              <a:t>it</a:t>
            </a:r>
            <a:r>
              <a:rPr lang="cs-CZ" sz="4400" dirty="0" smtClean="0">
                <a:solidFill>
                  <a:srgbClr val="002060"/>
                </a:solidFill>
              </a:rPr>
              <a:t> </a:t>
            </a:r>
            <a:r>
              <a:rPr lang="cs-CZ" sz="4400" dirty="0" err="1" smtClean="0"/>
              <a:t>your</a:t>
            </a:r>
            <a:r>
              <a:rPr lang="cs-CZ" sz="4400" dirty="0" smtClean="0"/>
              <a:t> </a:t>
            </a:r>
            <a:r>
              <a:rPr lang="cs-CZ" sz="4400" dirty="0" err="1" smtClean="0"/>
              <a:t>pen</a:t>
            </a:r>
            <a:r>
              <a:rPr lang="cs-CZ" sz="4400" dirty="0" smtClean="0"/>
              <a:t>?</a:t>
            </a:r>
            <a:endParaRPr lang="cs-CZ" sz="4400" dirty="0"/>
          </a:p>
          <a:p>
            <a:endParaRPr lang="cs-CZ" sz="4400" dirty="0" smtClean="0"/>
          </a:p>
          <a:p>
            <a:r>
              <a:rPr lang="cs-CZ" sz="4400" dirty="0" err="1" smtClean="0"/>
              <a:t>They</a:t>
            </a:r>
            <a:r>
              <a:rPr lang="cs-CZ" sz="4400" dirty="0" smtClean="0"/>
              <a:t>´re </a:t>
            </a:r>
            <a:r>
              <a:rPr lang="cs-CZ" sz="4400" dirty="0" err="1" smtClean="0"/>
              <a:t>from</a:t>
            </a:r>
            <a:r>
              <a:rPr lang="cs-CZ" sz="4400" dirty="0" smtClean="0"/>
              <a:t> London.</a:t>
            </a:r>
          </a:p>
          <a:p>
            <a:endParaRPr lang="cs-CZ" sz="4400" dirty="0"/>
          </a:p>
          <a:p>
            <a:r>
              <a:rPr lang="cs-CZ" sz="4400" dirty="0" smtClean="0">
                <a:solidFill>
                  <a:srgbClr val="002060"/>
                </a:solidFill>
              </a:rPr>
              <a:t>Are </a:t>
            </a:r>
            <a:r>
              <a:rPr lang="cs-CZ" sz="4400" dirty="0" err="1" smtClean="0">
                <a:solidFill>
                  <a:srgbClr val="002060"/>
                </a:solidFill>
              </a:rPr>
              <a:t>they</a:t>
            </a:r>
            <a:r>
              <a:rPr lang="cs-CZ" sz="4400" dirty="0" smtClean="0">
                <a:solidFill>
                  <a:srgbClr val="002060"/>
                </a:solidFill>
              </a:rPr>
              <a:t> </a:t>
            </a:r>
            <a:r>
              <a:rPr lang="cs-CZ" sz="4400" dirty="0" err="1" smtClean="0"/>
              <a:t>from</a:t>
            </a:r>
            <a:r>
              <a:rPr lang="cs-CZ" sz="4400" dirty="0" smtClean="0"/>
              <a:t> London?</a:t>
            </a:r>
            <a:endParaRPr lang="cs-CZ" sz="4400" dirty="0"/>
          </a:p>
        </p:txBody>
      </p:sp>
      <p:cxnSp>
        <p:nvCxnSpPr>
          <p:cNvPr id="4" name="Přímá spojovací šipka 3"/>
          <p:cNvCxnSpPr/>
          <p:nvPr/>
        </p:nvCxnSpPr>
        <p:spPr>
          <a:xfrm>
            <a:off x="1115616" y="1484784"/>
            <a:ext cx="648072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Přímá spojovací šipka 4"/>
          <p:cNvCxnSpPr/>
          <p:nvPr/>
        </p:nvCxnSpPr>
        <p:spPr>
          <a:xfrm>
            <a:off x="1691680" y="4149080"/>
            <a:ext cx="936104" cy="7920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Přímá spojovací šipka 7"/>
          <p:cNvCxnSpPr/>
          <p:nvPr/>
        </p:nvCxnSpPr>
        <p:spPr>
          <a:xfrm flipH="1">
            <a:off x="1187624" y="1484784"/>
            <a:ext cx="648072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Přímá spojovací šipka 8"/>
          <p:cNvCxnSpPr/>
          <p:nvPr/>
        </p:nvCxnSpPr>
        <p:spPr>
          <a:xfrm flipH="1">
            <a:off x="1331640" y="4149080"/>
            <a:ext cx="1512168" cy="8640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Přímá spojovací čára 12"/>
          <p:cNvCxnSpPr/>
          <p:nvPr/>
        </p:nvCxnSpPr>
        <p:spPr>
          <a:xfrm>
            <a:off x="323528" y="3284984"/>
            <a:ext cx="8496944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6732240" y="548680"/>
            <a:ext cx="178318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1200" dirty="0" smtClean="0"/>
              <a:t>VY_32_INOVACE_43</a:t>
            </a:r>
            <a:endParaRPr lang="cs-CZ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732240" y="548680"/>
            <a:ext cx="178318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1200" dirty="0" smtClean="0"/>
              <a:t>VY_32_INOVACE_43</a:t>
            </a:r>
            <a:endParaRPr lang="cs-CZ" sz="12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683568" y="620688"/>
            <a:ext cx="784887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u="sng" dirty="0" err="1" smtClean="0">
                <a:latin typeface="Calibri" pitchFamily="34" charset="0"/>
                <a:cs typeface="Calibri" pitchFamily="34" charset="0"/>
              </a:rPr>
              <a:t>Make</a:t>
            </a:r>
            <a:r>
              <a:rPr lang="cs-CZ" sz="2400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u="sng" dirty="0" err="1" smtClean="0">
                <a:latin typeface="Calibri" pitchFamily="34" charset="0"/>
                <a:cs typeface="Calibri" pitchFamily="34" charset="0"/>
              </a:rPr>
              <a:t>the</a:t>
            </a:r>
            <a:r>
              <a:rPr lang="cs-CZ" sz="2400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u="sng" dirty="0" err="1" smtClean="0">
                <a:latin typeface="Calibri" pitchFamily="34" charset="0"/>
                <a:cs typeface="Calibri" pitchFamily="34" charset="0"/>
              </a:rPr>
              <a:t>questions</a:t>
            </a:r>
            <a:r>
              <a:rPr lang="cs-CZ" sz="2400" b="1" u="sng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cs-CZ" sz="2400" dirty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She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is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my sister.</a:t>
            </a:r>
          </a:p>
          <a:p>
            <a:endParaRPr lang="cs-CZ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It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is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a nice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picture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cs-CZ" sz="2400" dirty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smtClean="0">
                <a:latin typeface="Calibri" pitchFamily="34" charset="0"/>
                <a:cs typeface="Calibri" pitchFamily="34" charset="0"/>
              </a:rPr>
              <a:t>I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am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good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at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football</a:t>
            </a:r>
            <a:r>
              <a:rPr lang="cs-CZ" sz="2400" dirty="0">
                <a:latin typeface="Calibri" pitchFamily="34" charset="0"/>
                <a:cs typeface="Calibri" pitchFamily="34" charset="0"/>
              </a:rPr>
              <a:t>.</a:t>
            </a:r>
            <a:endParaRPr lang="cs-CZ" sz="2400" dirty="0" smtClean="0">
              <a:latin typeface="Calibri" pitchFamily="34" charset="0"/>
              <a:cs typeface="Calibri" pitchFamily="34" charset="0"/>
            </a:endParaRPr>
          </a:p>
          <a:p>
            <a:endParaRPr lang="cs-CZ" sz="2400" dirty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You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´re in my house.</a:t>
            </a:r>
          </a:p>
          <a:p>
            <a:endParaRPr lang="cs-CZ" sz="2400" dirty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smtClean="0">
                <a:latin typeface="Calibri" pitchFamily="34" charset="0"/>
                <a:cs typeface="Calibri" pitchFamily="34" charset="0"/>
              </a:rPr>
              <a:t>My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brother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is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tall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cs-CZ" sz="2400" dirty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smtClean="0">
                <a:latin typeface="Calibri" pitchFamily="34" charset="0"/>
                <a:cs typeface="Calibri" pitchFamily="34" charset="0"/>
              </a:rPr>
              <a:t>Her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name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is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Jane.</a:t>
            </a:r>
          </a:p>
          <a:p>
            <a:endParaRPr lang="cs-CZ" sz="2400" dirty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They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´re in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the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kitchen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cs-CZ" sz="24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732240" y="548680"/>
            <a:ext cx="178318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1200" dirty="0" smtClean="0"/>
              <a:t>VY_32_INOVACE_43</a:t>
            </a:r>
            <a:endParaRPr lang="cs-CZ" sz="12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683568" y="620688"/>
            <a:ext cx="784887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u="sng" dirty="0" err="1" smtClean="0">
                <a:latin typeface="Calibri" pitchFamily="34" charset="0"/>
                <a:cs typeface="Calibri" pitchFamily="34" charset="0"/>
              </a:rPr>
              <a:t>Check</a:t>
            </a:r>
            <a:r>
              <a:rPr lang="cs-CZ" sz="2400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u="sng" dirty="0" err="1" smtClean="0">
                <a:latin typeface="Calibri" pitchFamily="34" charset="0"/>
                <a:cs typeface="Calibri" pitchFamily="34" charset="0"/>
              </a:rPr>
              <a:t>and</a:t>
            </a:r>
            <a:r>
              <a:rPr lang="cs-CZ" sz="2400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u="sng" dirty="0" err="1" smtClean="0">
                <a:latin typeface="Calibri" pitchFamily="34" charset="0"/>
                <a:cs typeface="Calibri" pitchFamily="34" charset="0"/>
              </a:rPr>
              <a:t>correct</a:t>
            </a:r>
            <a:r>
              <a:rPr lang="cs-CZ" sz="2400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u="sng" dirty="0" err="1" smtClean="0">
                <a:latin typeface="Calibri" pitchFamily="34" charset="0"/>
                <a:cs typeface="Calibri" pitchFamily="34" charset="0"/>
              </a:rPr>
              <a:t>the</a:t>
            </a:r>
            <a:r>
              <a:rPr lang="cs-CZ" sz="2400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u="sng" dirty="0" err="1" smtClean="0">
                <a:latin typeface="Calibri" pitchFamily="34" charset="0"/>
                <a:cs typeface="Calibri" pitchFamily="34" charset="0"/>
              </a:rPr>
              <a:t>excercise</a:t>
            </a:r>
            <a:r>
              <a:rPr lang="cs-CZ" sz="2400" b="1" u="sng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cs-CZ" sz="2400" dirty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She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is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my sister.		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Is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she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my sister?</a:t>
            </a:r>
            <a:endParaRPr lang="cs-CZ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smtClean="0">
                <a:latin typeface="Calibri" pitchFamily="34" charset="0"/>
                <a:cs typeface="Calibri" pitchFamily="34" charset="0"/>
              </a:rPr>
              <a:t>			</a:t>
            </a:r>
          </a:p>
          <a:p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It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is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a nice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picture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.		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Is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it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a nice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picture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cs-CZ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smtClean="0">
                <a:latin typeface="Calibri" pitchFamily="34" charset="0"/>
                <a:cs typeface="Calibri" pitchFamily="34" charset="0"/>
              </a:rPr>
              <a:t>			</a:t>
            </a:r>
            <a:endParaRPr lang="cs-CZ" sz="2400" b="1" dirty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smtClean="0">
                <a:latin typeface="Calibri" pitchFamily="34" charset="0"/>
                <a:cs typeface="Calibri" pitchFamily="34" charset="0"/>
              </a:rPr>
              <a:t>I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am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good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at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football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.		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Are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you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good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at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football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cs-CZ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smtClean="0">
                <a:latin typeface="Calibri" pitchFamily="34" charset="0"/>
                <a:cs typeface="Calibri" pitchFamily="34" charset="0"/>
              </a:rPr>
              <a:t>			</a:t>
            </a:r>
            <a:endParaRPr lang="cs-CZ" sz="2400" dirty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You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´re in my house.		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Are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you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in my house?</a:t>
            </a:r>
            <a:endParaRPr lang="cs-CZ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smtClean="0">
                <a:latin typeface="Calibri" pitchFamily="34" charset="0"/>
                <a:cs typeface="Calibri" pitchFamily="34" charset="0"/>
              </a:rPr>
              <a:t>			</a:t>
            </a:r>
            <a:endParaRPr lang="cs-CZ" sz="2400" dirty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smtClean="0">
                <a:latin typeface="Calibri" pitchFamily="34" charset="0"/>
                <a:cs typeface="Calibri" pitchFamily="34" charset="0"/>
              </a:rPr>
              <a:t>My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brother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is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tall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.		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Is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your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brother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tall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?</a:t>
            </a:r>
            <a:endParaRPr lang="cs-CZ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smtClean="0">
                <a:latin typeface="Calibri" pitchFamily="34" charset="0"/>
                <a:cs typeface="Calibri" pitchFamily="34" charset="0"/>
              </a:rPr>
              <a:t>			</a:t>
            </a:r>
            <a:endParaRPr lang="cs-CZ" sz="2400" dirty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smtClean="0">
                <a:latin typeface="Calibri" pitchFamily="34" charset="0"/>
                <a:cs typeface="Calibri" pitchFamily="34" charset="0"/>
              </a:rPr>
              <a:t>Her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name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is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Jane.		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Is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her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name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is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Jane?</a:t>
            </a:r>
            <a:endParaRPr lang="cs-CZ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smtClean="0">
                <a:latin typeface="Calibri" pitchFamily="34" charset="0"/>
                <a:cs typeface="Calibri" pitchFamily="34" charset="0"/>
              </a:rPr>
              <a:t>			</a:t>
            </a:r>
            <a:endParaRPr lang="cs-CZ" sz="2400" dirty="0">
              <a:latin typeface="Calibri" pitchFamily="34" charset="0"/>
              <a:cs typeface="Calibri" pitchFamily="34" charset="0"/>
            </a:endParaRPr>
          </a:p>
          <a:p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They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´re in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the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latin typeface="Calibri" pitchFamily="34" charset="0"/>
                <a:cs typeface="Calibri" pitchFamily="34" charset="0"/>
              </a:rPr>
              <a:t>kitchen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.	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Are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they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in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the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kitchen</a:t>
            </a:r>
            <a:r>
              <a:rPr lang="cs-CZ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?</a:t>
            </a:r>
            <a:r>
              <a:rPr lang="cs-CZ" sz="2400" dirty="0">
                <a:latin typeface="Calibri" pitchFamily="34" charset="0"/>
                <a:cs typeface="Calibri" pitchFamily="34" charset="0"/>
              </a:rPr>
              <a:t>	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1052736"/>
            <a:ext cx="8280921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1200" b="1" dirty="0">
                <a:solidFill>
                  <a:prstClr val="black"/>
                </a:solidFill>
                <a:latin typeface="Calibri"/>
              </a:rPr>
              <a:t>Název materiálu:  </a:t>
            </a:r>
            <a:r>
              <a:rPr lang="cs-CZ" sz="1200" dirty="0" smtClean="0">
                <a:solidFill>
                  <a:prstClr val="black"/>
                </a:solidFill>
                <a:latin typeface="Calibri"/>
              </a:rPr>
              <a:t>VY_32_INOVACE_43</a:t>
            </a:r>
          </a:p>
          <a:p>
            <a:pPr lvl="0"/>
            <a:r>
              <a:rPr lang="cs-CZ" sz="1200" dirty="0">
                <a:solidFill>
                  <a:prstClr val="black"/>
                </a:solidFill>
                <a:latin typeface="Calibri"/>
              </a:rPr>
              <a:t> </a:t>
            </a:r>
          </a:p>
          <a:p>
            <a:pPr lvl="0"/>
            <a:r>
              <a:rPr lang="cs-CZ" sz="1200" b="1" dirty="0">
                <a:solidFill>
                  <a:prstClr val="black"/>
                </a:solidFill>
                <a:latin typeface="Calibri"/>
              </a:rPr>
              <a:t>Anotace:</a:t>
            </a:r>
            <a:r>
              <a:rPr lang="cs-CZ" sz="1200" dirty="0">
                <a:solidFill>
                  <a:prstClr val="black"/>
                </a:solidFill>
                <a:latin typeface="Calibri"/>
              </a:rPr>
              <a:t>	Prezentace je </a:t>
            </a:r>
            <a:r>
              <a:rPr lang="cs-CZ" sz="1200" dirty="0" smtClean="0">
                <a:solidFill>
                  <a:prstClr val="black"/>
                </a:solidFill>
                <a:latin typeface="Calibri"/>
              </a:rPr>
              <a:t>zaměřena na tvorbu tázacích vět slovesa BÝT. Nejprve si žáci zopakují tvoření otázek a následně 	vypracují samostatně cvičení, které si po dokončení zkontrolují.</a:t>
            </a:r>
            <a:endParaRPr lang="cs-CZ" sz="1200" dirty="0">
              <a:solidFill>
                <a:prstClr val="black"/>
              </a:solidFill>
              <a:latin typeface="Calibri"/>
            </a:endParaRPr>
          </a:p>
          <a:p>
            <a:pPr lvl="0"/>
            <a:r>
              <a:rPr lang="cs-CZ" sz="1200" dirty="0">
                <a:solidFill>
                  <a:prstClr val="black"/>
                </a:solidFill>
                <a:latin typeface="Calibri"/>
              </a:rPr>
              <a:t> </a:t>
            </a:r>
          </a:p>
          <a:p>
            <a:pPr lvl="0"/>
            <a:r>
              <a:rPr lang="cs-CZ" sz="1200" b="1" dirty="0">
                <a:solidFill>
                  <a:prstClr val="black"/>
                </a:solidFill>
                <a:latin typeface="Calibri"/>
              </a:rPr>
              <a:t>Jazyk:</a:t>
            </a:r>
            <a:r>
              <a:rPr lang="cs-CZ" sz="1200" dirty="0">
                <a:solidFill>
                  <a:prstClr val="black"/>
                </a:solidFill>
                <a:latin typeface="Calibri"/>
              </a:rPr>
              <a:t>	angličtina</a:t>
            </a:r>
          </a:p>
          <a:p>
            <a:pPr lvl="0"/>
            <a:endParaRPr lang="cs-CZ" sz="1200" dirty="0">
              <a:solidFill>
                <a:prstClr val="black"/>
              </a:solidFill>
              <a:latin typeface="Calibri"/>
            </a:endParaRPr>
          </a:p>
          <a:p>
            <a:pPr lvl="0"/>
            <a:r>
              <a:rPr lang="cs-CZ" sz="1200" b="1" dirty="0">
                <a:solidFill>
                  <a:prstClr val="black"/>
                </a:solidFill>
                <a:latin typeface="Calibri"/>
              </a:rPr>
              <a:t>Očekávaný výstup:</a:t>
            </a:r>
          </a:p>
          <a:p>
            <a:pPr lvl="0"/>
            <a:r>
              <a:rPr lang="cs-CZ" sz="1200" dirty="0">
                <a:solidFill>
                  <a:prstClr val="black"/>
                </a:solidFill>
                <a:latin typeface="Calibri"/>
              </a:rPr>
              <a:t>	základní vzdělávání -Jazyk a jazyková komunikace  -1. stupeň  - cizí jazyk  - 2. období - rozumí známým slovům a 	jednoduchým větám se vztahem k osvojovaným tématům</a:t>
            </a:r>
          </a:p>
          <a:p>
            <a:pPr lvl="0"/>
            <a:r>
              <a:rPr lang="cs-CZ" sz="1200" dirty="0">
                <a:solidFill>
                  <a:prstClr val="black"/>
                </a:solidFill>
                <a:latin typeface="Calibri"/>
              </a:rPr>
              <a:t> </a:t>
            </a:r>
          </a:p>
          <a:p>
            <a:pPr lvl="0"/>
            <a:r>
              <a:rPr lang="cs-CZ" sz="1200" b="1" dirty="0">
                <a:solidFill>
                  <a:prstClr val="black"/>
                </a:solidFill>
                <a:latin typeface="Calibri"/>
              </a:rPr>
              <a:t>Speciální vzdělávací potřeby:  </a:t>
            </a:r>
            <a:r>
              <a:rPr lang="cs-CZ" sz="1200" dirty="0">
                <a:solidFill>
                  <a:prstClr val="black"/>
                </a:solidFill>
                <a:latin typeface="Calibri"/>
              </a:rPr>
              <a:t>-</a:t>
            </a:r>
          </a:p>
          <a:p>
            <a:pPr lvl="0"/>
            <a:r>
              <a:rPr lang="cs-CZ" sz="1200" dirty="0">
                <a:solidFill>
                  <a:prstClr val="black"/>
                </a:solidFill>
                <a:latin typeface="Calibri"/>
              </a:rPr>
              <a:t> </a:t>
            </a:r>
          </a:p>
          <a:p>
            <a:pPr lvl="0"/>
            <a:r>
              <a:rPr lang="cs-CZ" sz="1200" b="1" dirty="0">
                <a:solidFill>
                  <a:prstClr val="black"/>
                </a:solidFill>
                <a:latin typeface="Calibri"/>
              </a:rPr>
              <a:t>Klíčová slova:</a:t>
            </a:r>
            <a:r>
              <a:rPr lang="cs-CZ" sz="1200" dirty="0">
                <a:solidFill>
                  <a:prstClr val="black"/>
                </a:solidFill>
                <a:latin typeface="Calibri"/>
              </a:rPr>
              <a:t>	verb TO BE, </a:t>
            </a:r>
            <a:r>
              <a:rPr lang="cs-CZ" sz="1200" dirty="0" err="1" smtClean="0">
                <a:solidFill>
                  <a:prstClr val="black"/>
                </a:solidFill>
                <a:latin typeface="Calibri"/>
              </a:rPr>
              <a:t>questions</a:t>
            </a:r>
            <a:endParaRPr lang="cs-CZ" sz="1200" dirty="0">
              <a:solidFill>
                <a:prstClr val="black"/>
              </a:solidFill>
              <a:latin typeface="Calibri"/>
            </a:endParaRPr>
          </a:p>
          <a:p>
            <a:pPr lvl="0"/>
            <a:r>
              <a:rPr lang="cs-CZ" sz="1200" dirty="0">
                <a:solidFill>
                  <a:prstClr val="black"/>
                </a:solidFill>
                <a:latin typeface="Calibri"/>
              </a:rPr>
              <a:t> </a:t>
            </a:r>
          </a:p>
          <a:p>
            <a:pPr lvl="0"/>
            <a:r>
              <a:rPr lang="cs-CZ" sz="1200" b="1" dirty="0">
                <a:solidFill>
                  <a:prstClr val="black"/>
                </a:solidFill>
                <a:latin typeface="Calibri"/>
              </a:rPr>
              <a:t>Druh učebního materiálu:</a:t>
            </a:r>
            <a:r>
              <a:rPr lang="cs-CZ" sz="1200" dirty="0">
                <a:solidFill>
                  <a:prstClr val="black"/>
                </a:solidFill>
                <a:latin typeface="Calibri"/>
              </a:rPr>
              <a:t>	prezentace</a:t>
            </a:r>
          </a:p>
          <a:p>
            <a:pPr lvl="0"/>
            <a:r>
              <a:rPr lang="cs-CZ" sz="1200" dirty="0">
                <a:solidFill>
                  <a:prstClr val="black"/>
                </a:solidFill>
                <a:latin typeface="Calibri"/>
              </a:rPr>
              <a:t>		</a:t>
            </a:r>
          </a:p>
          <a:p>
            <a:pPr lvl="0"/>
            <a:r>
              <a:rPr lang="cs-CZ" sz="1200" b="1" dirty="0">
                <a:solidFill>
                  <a:prstClr val="black"/>
                </a:solidFill>
                <a:latin typeface="Calibri"/>
              </a:rPr>
              <a:t>Druh </a:t>
            </a:r>
            <a:r>
              <a:rPr lang="cs-CZ" sz="1200" b="1" dirty="0" err="1">
                <a:solidFill>
                  <a:prstClr val="black"/>
                </a:solidFill>
                <a:latin typeface="Calibri"/>
              </a:rPr>
              <a:t>interaktivity</a:t>
            </a:r>
            <a:r>
              <a:rPr lang="cs-CZ" sz="1200" b="1" dirty="0">
                <a:solidFill>
                  <a:prstClr val="black"/>
                </a:solidFill>
                <a:latin typeface="Calibri"/>
              </a:rPr>
              <a:t>:</a:t>
            </a:r>
            <a:r>
              <a:rPr lang="cs-CZ" sz="1200" dirty="0">
                <a:solidFill>
                  <a:prstClr val="black"/>
                </a:solidFill>
                <a:latin typeface="Calibri"/>
              </a:rPr>
              <a:t>	výklad, aktivita</a:t>
            </a:r>
          </a:p>
          <a:p>
            <a:pPr lvl="0"/>
            <a:r>
              <a:rPr lang="cs-CZ" sz="1200" dirty="0">
                <a:solidFill>
                  <a:prstClr val="black"/>
                </a:solidFill>
                <a:latin typeface="Calibri"/>
              </a:rPr>
              <a:t>		</a:t>
            </a:r>
          </a:p>
          <a:p>
            <a:pPr lvl="0"/>
            <a:r>
              <a:rPr lang="cs-CZ" sz="1200" b="1" dirty="0">
                <a:solidFill>
                  <a:prstClr val="black"/>
                </a:solidFill>
                <a:latin typeface="Calibri"/>
              </a:rPr>
              <a:t>Cílová skupina:</a:t>
            </a:r>
            <a:r>
              <a:rPr lang="cs-CZ" sz="1200" dirty="0">
                <a:solidFill>
                  <a:prstClr val="black"/>
                </a:solidFill>
                <a:latin typeface="Calibri"/>
              </a:rPr>
              <a:t>	žák	</a:t>
            </a:r>
          </a:p>
          <a:p>
            <a:pPr lvl="0"/>
            <a:r>
              <a:rPr lang="cs-CZ" sz="1200" dirty="0">
                <a:solidFill>
                  <a:prstClr val="black"/>
                </a:solidFill>
                <a:latin typeface="Calibri"/>
              </a:rPr>
              <a:t>		</a:t>
            </a:r>
          </a:p>
          <a:p>
            <a:pPr lvl="0"/>
            <a:r>
              <a:rPr lang="cs-CZ" sz="1200" b="1" dirty="0">
                <a:solidFill>
                  <a:prstClr val="black"/>
                </a:solidFill>
                <a:latin typeface="Calibri"/>
              </a:rPr>
              <a:t>Stupeň a typ vzdělávání:</a:t>
            </a:r>
            <a:r>
              <a:rPr lang="cs-CZ" sz="1200" dirty="0">
                <a:solidFill>
                  <a:prstClr val="black"/>
                </a:solidFill>
                <a:latin typeface="Calibri"/>
              </a:rPr>
              <a:t>	základní vzdělávání – 1. stupeň – druhé období</a:t>
            </a:r>
          </a:p>
          <a:p>
            <a:pPr lvl="0"/>
            <a:r>
              <a:rPr lang="cs-CZ" sz="1200" dirty="0">
                <a:solidFill>
                  <a:prstClr val="black"/>
                </a:solidFill>
                <a:latin typeface="Calibri"/>
              </a:rPr>
              <a:t>		</a:t>
            </a:r>
          </a:p>
          <a:p>
            <a:pPr lvl="0"/>
            <a:r>
              <a:rPr lang="cs-CZ" sz="1200" b="1" dirty="0">
                <a:solidFill>
                  <a:prstClr val="black"/>
                </a:solidFill>
                <a:latin typeface="Calibri"/>
              </a:rPr>
              <a:t>Typická věková skupina:</a:t>
            </a:r>
            <a:r>
              <a:rPr lang="cs-CZ" sz="1200" dirty="0">
                <a:solidFill>
                  <a:prstClr val="black"/>
                </a:solidFill>
                <a:latin typeface="Calibri"/>
              </a:rPr>
              <a:t>	10 – 12 let</a:t>
            </a:r>
          </a:p>
          <a:p>
            <a:pPr lvl="0"/>
            <a:r>
              <a:rPr lang="cs-CZ" sz="1200" dirty="0">
                <a:solidFill>
                  <a:prstClr val="black"/>
                </a:solidFill>
                <a:latin typeface="Calibri"/>
              </a:rPr>
              <a:t> </a:t>
            </a:r>
          </a:p>
          <a:p>
            <a:pPr lvl="0"/>
            <a:r>
              <a:rPr lang="cs-CZ" sz="1200" b="1" dirty="0">
                <a:solidFill>
                  <a:prstClr val="black"/>
                </a:solidFill>
                <a:latin typeface="Calibri"/>
              </a:rPr>
              <a:t>Celková velikost:</a:t>
            </a:r>
            <a:r>
              <a:rPr lang="cs-CZ" sz="1200" dirty="0">
                <a:solidFill>
                  <a:prstClr val="black"/>
                </a:solidFill>
                <a:latin typeface="Calibri"/>
              </a:rPr>
              <a:t>	</a:t>
            </a:r>
            <a:r>
              <a:rPr lang="cs-CZ" sz="1200" dirty="0" smtClean="0">
                <a:solidFill>
                  <a:prstClr val="black"/>
                </a:solidFill>
                <a:latin typeface="Calibri"/>
              </a:rPr>
              <a:t>64,8 </a:t>
            </a:r>
            <a:r>
              <a:rPr lang="cs-CZ" sz="1200" dirty="0">
                <a:solidFill>
                  <a:prstClr val="black"/>
                </a:solidFill>
                <a:latin typeface="Calibri"/>
              </a:rPr>
              <a:t>kB	</a:t>
            </a:r>
          </a:p>
          <a:p>
            <a:pPr lvl="0"/>
            <a:r>
              <a:rPr lang="cs-CZ" sz="1200" dirty="0">
                <a:solidFill>
                  <a:prstClr val="black"/>
                </a:solidFill>
                <a:latin typeface="Calibri"/>
              </a:rPr>
              <a:t>		</a:t>
            </a:r>
          </a:p>
          <a:p>
            <a:pPr lvl="0"/>
            <a:r>
              <a:rPr lang="cs-CZ" sz="1200" dirty="0">
                <a:solidFill>
                  <a:prstClr val="black"/>
                </a:solidFill>
                <a:latin typeface="Calibri"/>
              </a:rPr>
              <a:t> </a:t>
            </a:r>
          </a:p>
          <a:p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3948651" cy="96210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kt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spek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k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53</TotalTime>
  <Words>100</Words>
  <Application>Microsoft Office PowerPoint</Application>
  <PresentationFormat>Předvádění na obrazovce (4:3)</PresentationFormat>
  <Paragraphs>77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Aspekt</vt:lpstr>
      <vt:lpstr>Snímek 1</vt:lpstr>
      <vt:lpstr>Snímek 2</vt:lpstr>
      <vt:lpstr>Snímek 3</vt:lpstr>
      <vt:lpstr>Snímek 4</vt:lpstr>
      <vt:lpstr>Snímek 5</vt:lpstr>
      <vt:lpstr>Snímek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Kator</dc:creator>
  <cp:lastModifiedBy>ZŠ Černčice</cp:lastModifiedBy>
  <cp:revision>11</cp:revision>
  <dcterms:created xsi:type="dcterms:W3CDTF">2011-10-18T20:56:33Z</dcterms:created>
  <dcterms:modified xsi:type="dcterms:W3CDTF">2013-08-18T12:25:53Z</dcterms:modified>
</cp:coreProperties>
</file>